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4"/>
  </p:sldMasterIdLst>
  <p:notesMasterIdLst>
    <p:notesMasterId r:id="rId26"/>
  </p:notesMasterIdLst>
  <p:handoutMasterIdLst>
    <p:handoutMasterId r:id="rId27"/>
  </p:handoutMasterIdLst>
  <p:sldIdLst>
    <p:sldId id="256" r:id="rId5"/>
    <p:sldId id="257" r:id="rId6"/>
    <p:sldId id="288" r:id="rId7"/>
    <p:sldId id="278" r:id="rId8"/>
    <p:sldId id="269" r:id="rId9"/>
    <p:sldId id="270" r:id="rId10"/>
    <p:sldId id="271" r:id="rId11"/>
    <p:sldId id="272" r:id="rId12"/>
    <p:sldId id="273" r:id="rId13"/>
    <p:sldId id="274" r:id="rId14"/>
    <p:sldId id="275" r:id="rId15"/>
    <p:sldId id="276" r:id="rId16"/>
    <p:sldId id="277" r:id="rId17"/>
    <p:sldId id="279" r:id="rId18"/>
    <p:sldId id="280" r:id="rId19"/>
    <p:sldId id="284" r:id="rId20"/>
    <p:sldId id="285" r:id="rId21"/>
    <p:sldId id="286" r:id="rId22"/>
    <p:sldId id="282" r:id="rId23"/>
    <p:sldId id="283" r:id="rId24"/>
    <p:sldId id="287" r:id="rId25"/>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3" autoAdjust="0"/>
    <p:restoredTop sz="89842" autoAdjust="0"/>
  </p:normalViewPr>
  <p:slideViewPr>
    <p:cSldViewPr snapToGrid="0" showGuides="1">
      <p:cViewPr varScale="1">
        <p:scale>
          <a:sx n="84" d="100"/>
          <a:sy n="84" d="100"/>
        </p:scale>
        <p:origin x="350" y="8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90" d="100"/>
          <a:sy n="90" d="100"/>
        </p:scale>
        <p:origin x="377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0C3CE692-9E2A-4478-B451-F4EA597CEA27}" type="datetime1">
              <a:rPr lang="en-GB" smtClean="0"/>
              <a:t>25/01/2020</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6834459-7356-44BF-850D-8B30C4FB3B6B}" type="slidenum">
              <a:rPr lang="en-GB" smtClean="0"/>
              <a:t>‹#›</a:t>
            </a:fld>
            <a:endParaRPr lang="en-GB" dirty="0"/>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D4C654-EB65-460B-9B70-1F2B9AA04D6B}" type="datetime1">
              <a:rPr lang="en-GB" noProof="0" smtClean="0"/>
              <a:t>25/01/2020</a:t>
            </a:fld>
            <a:endParaRPr lang="en-GB"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A3C37BE-C303-496D-B5CD-85F2937540FC}" type="slidenum">
              <a:rPr lang="en-GB" noProof="0" smtClean="0"/>
              <a:t>‹#›</a:t>
            </a:fld>
            <a:endParaRPr lang="en-GB" noProof="0" dirty="0"/>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i="1" dirty="0"/>
              <a:t>NOTE:</a:t>
            </a:r>
          </a:p>
          <a:p>
            <a:r>
              <a:rPr lang="en-GB" i="1" dirty="0"/>
              <a:t>To change the image on this slide, select the picture and delete it. Then click the Pictures icon in the placeholder to insert your own image.</a:t>
            </a:r>
          </a:p>
          <a:p>
            <a:endParaRPr lang="en-GB" dirty="0"/>
          </a:p>
        </p:txBody>
      </p:sp>
      <p:sp>
        <p:nvSpPr>
          <p:cNvPr id="4" name="Slide Number Placeholder 3"/>
          <p:cNvSpPr>
            <a:spLocks noGrp="1"/>
          </p:cNvSpPr>
          <p:nvPr>
            <p:ph type="sldNum" sz="quarter" idx="10"/>
          </p:nvPr>
        </p:nvSpPr>
        <p:spPr/>
        <p:txBody>
          <a:bodyPr/>
          <a:lstStyle/>
          <a:p>
            <a:pPr rtl="0"/>
            <a:fld id="{0A3C37BE-C303-496D-B5CD-85F2937540FC}" type="slidenum">
              <a:rPr lang="en-GB" smtClean="0"/>
              <a:t>1</a:t>
            </a:fld>
            <a:endParaRPr lang="en-GB" dirty="0"/>
          </a:p>
        </p:txBody>
      </p:sp>
    </p:spTree>
    <p:extLst>
      <p:ext uri="{BB962C8B-B14F-4D97-AF65-F5344CB8AC3E}">
        <p14:creationId xmlns:p14="http://schemas.microsoft.com/office/powerpoint/2010/main" val="23424262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3"/>
          <p:cNvSpPr>
            <a:spLocks noGrp="1"/>
          </p:cNvSpPr>
          <p:nvPr>
            <p:ph type="sldNum" sz="quarter" idx="11"/>
          </p:nvPr>
        </p:nvSpPr>
        <p:spPr/>
        <p:txBody>
          <a:bodyPr/>
          <a:lstStyle/>
          <a:p>
            <a:pPr rtl="0"/>
            <a:fld id="{0A3C37BE-C303-496D-B5CD-85F2937540FC}" type="slidenum">
              <a:rPr lang="en-GB" smtClean="0"/>
              <a:t>2</a:t>
            </a:fld>
            <a:endParaRPr lang="en-GB" dirty="0"/>
          </a:p>
        </p:txBody>
      </p:sp>
    </p:spTree>
    <p:extLst>
      <p:ext uri="{BB962C8B-B14F-4D97-AF65-F5344CB8AC3E}">
        <p14:creationId xmlns:p14="http://schemas.microsoft.com/office/powerpoint/2010/main" val="1033355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a:t>
            </a:r>
            <a:r>
              <a:rPr lang="en-US" baseline="0" dirty="0" smtClean="0"/>
              <a:t> min</a:t>
            </a:r>
            <a:endParaRPr lang="en-US" dirty="0"/>
          </a:p>
        </p:txBody>
      </p:sp>
      <p:sp>
        <p:nvSpPr>
          <p:cNvPr id="4" name="Slide Number Placeholder 3"/>
          <p:cNvSpPr>
            <a:spLocks noGrp="1"/>
          </p:cNvSpPr>
          <p:nvPr>
            <p:ph type="sldNum" sz="quarter" idx="10"/>
          </p:nvPr>
        </p:nvSpPr>
        <p:spPr/>
        <p:txBody>
          <a:bodyPr/>
          <a:lstStyle/>
          <a:p>
            <a:fld id="{5448EB0E-EECC-4FC9-8F08-95019B6E1E3F}" type="slidenum">
              <a:rPr lang="en-US" smtClean="0"/>
              <a:t>14</a:t>
            </a:fld>
            <a:endParaRPr lang="en-US"/>
          </a:p>
        </p:txBody>
      </p:sp>
    </p:spTree>
    <p:extLst>
      <p:ext uri="{BB962C8B-B14F-4D97-AF65-F5344CB8AC3E}">
        <p14:creationId xmlns:p14="http://schemas.microsoft.com/office/powerpoint/2010/main" val="166663035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p:cNvSpPr>
            <a:spLocks noGrp="1"/>
          </p:cNvSpPr>
          <p:nvPr>
            <p:ph type="ctrTitle"/>
          </p:nvPr>
        </p:nvSpPr>
        <p:spPr>
          <a:xfrm>
            <a:off x="1104900" y="2292094"/>
            <a:ext cx="10096500" cy="2219691"/>
          </a:xfrm>
        </p:spPr>
        <p:txBody>
          <a:bodyPr rtlCol="0" anchor="ctr">
            <a:normAutofit/>
          </a:bodyPr>
          <a:lstStyle>
            <a:lvl1pPr algn="l">
              <a:defRPr sz="4400" cap="all" baseline="0"/>
            </a:lvl1pPr>
          </a:lstStyle>
          <a:p>
            <a:pPr rtl="0"/>
            <a:r>
              <a:rPr lang="en-US" noProof="0" smtClean="0"/>
              <a:t>Click to edit Master title style</a:t>
            </a:r>
            <a:endParaRPr lang="en-GB" noProof="0" dirty="0"/>
          </a:p>
        </p:txBody>
      </p:sp>
      <p:sp>
        <p:nvSpPr>
          <p:cNvPr id="3" name="Subtitle 2"/>
          <p:cNvSpPr>
            <a:spLocks noGrp="1"/>
          </p:cNvSpPr>
          <p:nvPr>
            <p:ph type="subTitle" idx="1"/>
          </p:nvPr>
        </p:nvSpPr>
        <p:spPr>
          <a:xfrm>
            <a:off x="1104898" y="4511784"/>
            <a:ext cx="10096501" cy="955565"/>
          </a:xfrm>
        </p:spPr>
        <p:txBody>
          <a:bodyPr rtlCol="0">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smtClean="0"/>
              <a:t>Click to edit Master subtitle style</a:t>
            </a:r>
            <a:endParaRPr lang="en-GB" noProof="0" dirty="0"/>
          </a:p>
        </p:txBody>
      </p:sp>
      <p:sp>
        <p:nvSpPr>
          <p:cNvPr id="4" name="Date Placeholder 3"/>
          <p:cNvSpPr>
            <a:spLocks noGrp="1"/>
          </p:cNvSpPr>
          <p:nvPr>
            <p:ph type="dt" sz="half" idx="10"/>
          </p:nvPr>
        </p:nvSpPr>
        <p:spPr/>
        <p:txBody>
          <a:bodyPr rtlCol="0"/>
          <a:lstStyle>
            <a:lvl1pPr>
              <a:defRPr>
                <a:solidFill>
                  <a:schemeClr val="tx1">
                    <a:lumMod val="20000"/>
                    <a:lumOff val="80000"/>
                  </a:schemeClr>
                </a:solidFill>
              </a:defRPr>
            </a:lvl1pPr>
          </a:lstStyle>
          <a:p>
            <a:fld id="{7AE76E2E-9E19-460A-8B3B-B34EE27BE120}" type="datetime1">
              <a:rPr lang="en-GB" noProof="0" smtClean="0"/>
              <a:t>25/01/2020</a:t>
            </a:fld>
            <a:endParaRPr lang="en-GB" noProof="0" dirty="0"/>
          </a:p>
        </p:txBody>
      </p:sp>
      <p:sp>
        <p:nvSpPr>
          <p:cNvPr id="5" name="Footer Placeholder 4"/>
          <p:cNvSpPr>
            <a:spLocks noGrp="1"/>
          </p:cNvSpPr>
          <p:nvPr>
            <p:ph type="ftr" sz="quarter" idx="11"/>
          </p:nvPr>
        </p:nvSpPr>
        <p:spPr/>
        <p:txBody>
          <a:bodyPr rtlCol="0"/>
          <a:lstStyle>
            <a:lvl1pPr>
              <a:defRPr>
                <a:solidFill>
                  <a:schemeClr val="tx1">
                    <a:lumMod val="20000"/>
                    <a:lumOff val="80000"/>
                  </a:schemeClr>
                </a:solidFill>
              </a:defRPr>
            </a:lvl1pPr>
          </a:lstStyle>
          <a:p>
            <a:r>
              <a:rPr lang="en-US" noProof="0" smtClean="0"/>
              <a:t>PSU CATCH My Breath Training</a:t>
            </a:r>
            <a:endParaRPr lang="en-GB" noProof="0" dirty="0"/>
          </a:p>
        </p:txBody>
      </p:sp>
      <p:sp>
        <p:nvSpPr>
          <p:cNvPr id="6" name="Slide Number Placeholder 5"/>
          <p:cNvSpPr>
            <a:spLocks noGrp="1"/>
          </p:cNvSpPr>
          <p:nvPr>
            <p:ph type="sldNum" sz="quarter" idx="12"/>
          </p:nvPr>
        </p:nvSpPr>
        <p:spPr/>
        <p:txBody>
          <a:bodyPr rtlCol="0"/>
          <a:lstStyle>
            <a:lvl1pPr>
              <a:defRPr>
                <a:solidFill>
                  <a:schemeClr val="tx1">
                    <a:lumMod val="20000"/>
                    <a:lumOff val="80000"/>
                  </a:schemeClr>
                </a:solidFill>
              </a:defRPr>
            </a:lvl1pPr>
          </a:lstStyle>
          <a:p>
            <a:fld id="{0FF54DE5-C571-48E8-A5BC-B369434E2F44}" type="slidenum">
              <a:rPr lang="en-GB" noProof="0" smtClean="0"/>
              <a:pPr/>
              <a:t>‹#›</a:t>
            </a:fld>
            <a:endParaRPr lang="en-GB" noProof="0" dirty="0"/>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smtClean="0"/>
              <a:t>Click to edit Master title style</a:t>
            </a:r>
            <a:endParaRPr lang="en-GB" noProof="0" dirty="0"/>
          </a:p>
        </p:txBody>
      </p:sp>
      <p:sp>
        <p:nvSpPr>
          <p:cNvPr id="3" name="Content Placeholder 2"/>
          <p:cNvSpPr>
            <a:spLocks noGrp="1"/>
          </p:cNvSpPr>
          <p:nvPr>
            <p:ph idx="1"/>
          </p:nvPr>
        </p:nvSpPr>
        <p:spPr/>
        <p:txBody>
          <a:bodyPr rtlCol="0"/>
          <a:lstStyle/>
          <a:p>
            <a:pPr lvl="0" rtl="0"/>
            <a:r>
              <a:rPr lang="en-US" noProof="0" smtClean="0"/>
              <a:t>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10"/>
          </p:nvPr>
        </p:nvSpPr>
        <p:spPr/>
        <p:txBody>
          <a:bodyPr rtlCol="0"/>
          <a:lstStyle>
            <a:lvl1pPr>
              <a:defRPr/>
            </a:lvl1pPr>
          </a:lstStyle>
          <a:p>
            <a:fld id="{960ABEE2-6976-4D61-A2F4-6FE626BE4701}" type="datetime1">
              <a:rPr lang="en-GB" noProof="0" smtClean="0"/>
              <a:t>25/01/2020</a:t>
            </a:fld>
            <a:endParaRPr lang="en-GB" noProof="0" dirty="0"/>
          </a:p>
        </p:txBody>
      </p:sp>
      <p:sp>
        <p:nvSpPr>
          <p:cNvPr id="5" name="Footer Placeholder 4"/>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6" name="Slide Number Placeholder 5"/>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sp>
        <p:nvSpPr>
          <p:cNvPr id="2" name="Title 1"/>
          <p:cNvSpPr>
            <a:spLocks noGrp="1"/>
          </p:cNvSpPr>
          <p:nvPr>
            <p:ph type="ctrTitle"/>
          </p:nvPr>
        </p:nvSpPr>
        <p:spPr>
          <a:xfrm>
            <a:off x="1104900" y="2292094"/>
            <a:ext cx="5734050" cy="2219691"/>
          </a:xfrm>
        </p:spPr>
        <p:txBody>
          <a:bodyPr rtlCol="0" anchor="ctr">
            <a:normAutofit/>
          </a:bodyPr>
          <a:lstStyle>
            <a:lvl1pPr algn="l">
              <a:defRPr sz="4400" cap="all" baseline="0"/>
            </a:lvl1pPr>
          </a:lstStyle>
          <a:p>
            <a:pPr rtl="0"/>
            <a:r>
              <a:rPr lang="en-US" noProof="0" smtClean="0"/>
              <a:t>Click to edit Master title style</a:t>
            </a:r>
            <a:endParaRPr lang="en-GB" noProof="0" dirty="0"/>
          </a:p>
        </p:txBody>
      </p:sp>
      <p:sp>
        <p:nvSpPr>
          <p:cNvPr id="3" name="Subtitle 2"/>
          <p:cNvSpPr>
            <a:spLocks noGrp="1"/>
          </p:cNvSpPr>
          <p:nvPr>
            <p:ph type="subTitle" idx="1"/>
          </p:nvPr>
        </p:nvSpPr>
        <p:spPr>
          <a:xfrm>
            <a:off x="1104900" y="4511784"/>
            <a:ext cx="5734050" cy="955565"/>
          </a:xfrm>
        </p:spPr>
        <p:txBody>
          <a:bodyPr rtlCol="0">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smtClean="0"/>
              <a:t>Click to edit Master subtitle style</a:t>
            </a:r>
            <a:endParaRPr lang="en-GB" noProof="0" dirty="0"/>
          </a:p>
        </p:txBody>
      </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sp>
        <p:nvSpPr>
          <p:cNvPr id="11" name="Picture Placehold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a:buNone/>
              <a:defRPr/>
            </a:lvl1pPr>
          </a:lstStyle>
          <a:p>
            <a:pPr rtl="0"/>
            <a:r>
              <a:rPr lang="en-US" noProof="0" smtClean="0"/>
              <a:t>Click icon to add picture</a:t>
            </a:r>
            <a:endParaRPr lang="en-GB" noProof="0" dirty="0"/>
          </a:p>
        </p:txBody>
      </p:sp>
      <p:sp>
        <p:nvSpPr>
          <p:cNvPr id="19" name="Instructional Text"/>
          <p:cNvSpPr/>
          <p:nvPr/>
        </p:nvSpPr>
        <p:spPr>
          <a:xfrm>
            <a:off x="12344400" y="0"/>
            <a:ext cx="1295400" cy="6858000"/>
          </a:xfrm>
          <a:prstGeom prst="roundRect">
            <a:avLst>
              <a:gd name="adj" fmla="val 9717"/>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rtl="0"/>
            <a:r>
              <a:rPr lang="en-GB" sz="1200" b="1" i="1" noProof="0" dirty="0">
                <a:latin typeface="Arial" pitchFamily="34" charset="0"/>
                <a:cs typeface="Arial" pitchFamily="34" charset="0"/>
              </a:rPr>
              <a:t>NOTE:</a:t>
            </a:r>
          </a:p>
          <a:p>
            <a:pPr rtl="0"/>
            <a:r>
              <a:rPr lang="en-GB" sz="1200" i="1" noProof="0" dirty="0">
                <a:latin typeface="Arial" pitchFamily="34" charset="0"/>
                <a:cs typeface="Arial" pitchFamily="34" charset="0"/>
              </a:rPr>
              <a:t>To change the image on this slide, select the picture and delete it. Then click the Pictures icon in the placeholder to insert your own image.</a:t>
            </a: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dirty="0"/>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sp>
        <p:nvSpPr>
          <p:cNvPr id="2" name="Title 1"/>
          <p:cNvSpPr>
            <a:spLocks noGrp="1"/>
          </p:cNvSpPr>
          <p:nvPr>
            <p:ph type="title"/>
          </p:nvPr>
        </p:nvSpPr>
        <p:spPr>
          <a:xfrm>
            <a:off x="1104899" y="2971806"/>
            <a:ext cx="10071099" cy="1684150"/>
          </a:xfrm>
        </p:spPr>
        <p:txBody>
          <a:bodyPr rtlCol="0" anchor="ctr">
            <a:normAutofit/>
          </a:bodyPr>
          <a:lstStyle>
            <a:lvl1pPr>
              <a:defRPr sz="4400" cap="all" baseline="0">
                <a:solidFill>
                  <a:schemeClr val="bg1"/>
                </a:solidFill>
              </a:defRPr>
            </a:lvl1pPr>
          </a:lstStyle>
          <a:p>
            <a:pPr rtl="0"/>
            <a:r>
              <a:rPr lang="en-US" noProof="0" smtClean="0"/>
              <a:t>Click to edit Master title style</a:t>
            </a:r>
            <a:endParaRPr lang="en-GB" noProof="0" dirty="0"/>
          </a:p>
        </p:txBody>
      </p:sp>
      <p:sp>
        <p:nvSpPr>
          <p:cNvPr id="3" name="Text Placeholder 2"/>
          <p:cNvSpPr>
            <a:spLocks noGrp="1"/>
          </p:cNvSpPr>
          <p:nvPr>
            <p:ph type="body" idx="1"/>
          </p:nvPr>
        </p:nvSpPr>
        <p:spPr>
          <a:xfrm>
            <a:off x="1104899" y="4655956"/>
            <a:ext cx="10071099" cy="509750"/>
          </a:xfrm>
        </p:spPr>
        <p:txBody>
          <a:bodyPr rtlCol="0">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US" noProof="0" smtClean="0"/>
              <a:t>Edit Master text styles</a:t>
            </a:r>
          </a:p>
        </p:txBody>
      </p:sp>
      <p:sp>
        <p:nvSpPr>
          <p:cNvPr id="4" name="Date Placeholder 3"/>
          <p:cNvSpPr>
            <a:spLocks noGrp="1"/>
          </p:cNvSpPr>
          <p:nvPr>
            <p:ph type="dt" sz="half" idx="10"/>
          </p:nvPr>
        </p:nvSpPr>
        <p:spPr/>
        <p:txBody>
          <a:bodyPr rtlCol="0"/>
          <a:lstStyle>
            <a:lvl1pPr>
              <a:defRPr/>
            </a:lvl1pPr>
          </a:lstStyle>
          <a:p>
            <a:fld id="{A5D3F767-F715-4256-B780-C8CA337C533E}" type="datetime1">
              <a:rPr lang="en-GB" noProof="0" smtClean="0"/>
              <a:t>25/01/2020</a:t>
            </a:fld>
            <a:endParaRPr lang="en-GB" noProof="0" dirty="0"/>
          </a:p>
        </p:txBody>
      </p:sp>
      <p:sp>
        <p:nvSpPr>
          <p:cNvPr id="5" name="Footer Placeholder 4"/>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6" name="Slide Number Placeholder 5"/>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smtClean="0"/>
              <a:t>Click to edit Master title style</a:t>
            </a:r>
            <a:endParaRPr lang="en-GB" noProof="0" dirty="0"/>
          </a:p>
        </p:txBody>
      </p:sp>
      <p:sp>
        <p:nvSpPr>
          <p:cNvPr id="3" name="Content Placeholder 2"/>
          <p:cNvSpPr>
            <a:spLocks noGrp="1"/>
          </p:cNvSpPr>
          <p:nvPr>
            <p:ph sz="half" idx="1"/>
          </p:nvPr>
        </p:nvSpPr>
        <p:spPr>
          <a:xfrm>
            <a:off x="1104900" y="1600200"/>
            <a:ext cx="4914900" cy="4571999"/>
          </a:xfrm>
        </p:spPr>
        <p:txBody>
          <a:bodyPr rtlCol="0"/>
          <a:lstStyle>
            <a:lvl5pPr>
              <a:defRPr/>
            </a:lvl5pPr>
            <a:lvl6pPr>
              <a:defRPr/>
            </a:lvl6pPr>
            <a:lvl7pPr>
              <a:defRPr/>
            </a:lvl7pPr>
            <a:lvl8pPr>
              <a:defRPr/>
            </a:lvl8pPr>
            <a:lvl9pPr>
              <a:defRPr/>
            </a:lvl9pPr>
          </a:lstStyle>
          <a:p>
            <a:pPr lvl="0" rtl="0"/>
            <a:r>
              <a:rPr lang="en-US" noProof="0" smtClean="0"/>
              <a:t>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Content Placeholder 3"/>
          <p:cNvSpPr>
            <a:spLocks noGrp="1"/>
          </p:cNvSpPr>
          <p:nvPr>
            <p:ph sz="half" idx="2"/>
          </p:nvPr>
        </p:nvSpPr>
        <p:spPr>
          <a:xfrm>
            <a:off x="6172200" y="1600200"/>
            <a:ext cx="4914900" cy="4571999"/>
          </a:xfrm>
        </p:spPr>
        <p:txBody>
          <a:bodyPr rtlCol="0"/>
          <a:lstStyle>
            <a:lvl5pPr>
              <a:defRPr/>
            </a:lvl5pPr>
            <a:lvl6pPr>
              <a:defRPr/>
            </a:lvl6pPr>
            <a:lvl7pPr>
              <a:defRPr/>
            </a:lvl7pPr>
            <a:lvl8pPr>
              <a:defRPr/>
            </a:lvl8pPr>
          </a:lstStyle>
          <a:p>
            <a:pPr lvl="0" rtl="0"/>
            <a:r>
              <a:rPr lang="en-US" noProof="0" smtClean="0"/>
              <a:t>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5" name="Date Placeholder 4"/>
          <p:cNvSpPr>
            <a:spLocks noGrp="1"/>
          </p:cNvSpPr>
          <p:nvPr>
            <p:ph type="dt" sz="half" idx="10"/>
          </p:nvPr>
        </p:nvSpPr>
        <p:spPr/>
        <p:txBody>
          <a:bodyPr rtlCol="0"/>
          <a:lstStyle>
            <a:lvl1pPr>
              <a:defRPr/>
            </a:lvl1pPr>
          </a:lstStyle>
          <a:p>
            <a:fld id="{036F0AF9-0C59-4098-A049-4FEBC261FE87}" type="datetime1">
              <a:rPr lang="en-GB" noProof="0" smtClean="0"/>
              <a:t>25/01/2020</a:t>
            </a:fld>
            <a:endParaRPr lang="en-GB" noProof="0" dirty="0"/>
          </a:p>
        </p:txBody>
      </p:sp>
      <p:sp>
        <p:nvSpPr>
          <p:cNvPr id="6" name="Footer Placeholder 5"/>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7" name="Slide Number Placeholder 6"/>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smtClean="0"/>
              <a:t>Click to edit Master title style</a:t>
            </a:r>
            <a:endParaRPr lang="en-GB" noProof="0" dirty="0"/>
          </a:p>
        </p:txBody>
      </p:sp>
      <p:sp>
        <p:nvSpPr>
          <p:cNvPr id="3" name="Text Placeholder 2"/>
          <p:cNvSpPr>
            <a:spLocks noGrp="1"/>
          </p:cNvSpPr>
          <p:nvPr>
            <p:ph type="body" idx="1"/>
          </p:nvPr>
        </p:nvSpPr>
        <p:spPr>
          <a:xfrm>
            <a:off x="1104900" y="1600200"/>
            <a:ext cx="4919472" cy="823912"/>
          </a:xfrm>
        </p:spPr>
        <p:txBody>
          <a:bodyPr rtlCol="0"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smtClean="0"/>
              <a:t>Edit Master text styles</a:t>
            </a:r>
          </a:p>
        </p:txBody>
      </p:sp>
      <p:sp>
        <p:nvSpPr>
          <p:cNvPr id="4" name="Content Placeholder 3"/>
          <p:cNvSpPr>
            <a:spLocks noGrp="1"/>
          </p:cNvSpPr>
          <p:nvPr>
            <p:ph sz="half" idx="2"/>
          </p:nvPr>
        </p:nvSpPr>
        <p:spPr>
          <a:xfrm>
            <a:off x="1104900" y="2424112"/>
            <a:ext cx="4919472" cy="3748088"/>
          </a:xfrm>
        </p:spPr>
        <p:txBody>
          <a:bodyPr rtlCol="0"/>
          <a:lstStyle/>
          <a:p>
            <a:pPr lvl="0" rtl="0"/>
            <a:r>
              <a:rPr lang="en-US" noProof="0" smtClean="0"/>
              <a:t>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5" name="Text Placeholder 4"/>
          <p:cNvSpPr>
            <a:spLocks noGrp="1"/>
          </p:cNvSpPr>
          <p:nvPr>
            <p:ph type="body" sz="quarter" idx="3"/>
          </p:nvPr>
        </p:nvSpPr>
        <p:spPr>
          <a:xfrm>
            <a:off x="6166110" y="1600200"/>
            <a:ext cx="4919472" cy="823912"/>
          </a:xfrm>
        </p:spPr>
        <p:txBody>
          <a:bodyPr rtlCol="0"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smtClean="0"/>
              <a:t>Edit Master text styles</a:t>
            </a:r>
          </a:p>
        </p:txBody>
      </p:sp>
      <p:sp>
        <p:nvSpPr>
          <p:cNvPr id="6" name="Content Placeholder 5"/>
          <p:cNvSpPr>
            <a:spLocks noGrp="1"/>
          </p:cNvSpPr>
          <p:nvPr>
            <p:ph sz="quarter" idx="4"/>
          </p:nvPr>
        </p:nvSpPr>
        <p:spPr>
          <a:xfrm>
            <a:off x="6166110" y="2424112"/>
            <a:ext cx="4919472" cy="3748088"/>
          </a:xfrm>
        </p:spPr>
        <p:txBody>
          <a:bodyPr rtlCol="0"/>
          <a:lstStyle/>
          <a:p>
            <a:pPr lvl="0" rtl="0"/>
            <a:r>
              <a:rPr lang="en-US" noProof="0" smtClean="0"/>
              <a:t>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7" name="Date Placeholder 6"/>
          <p:cNvSpPr>
            <a:spLocks noGrp="1"/>
          </p:cNvSpPr>
          <p:nvPr>
            <p:ph type="dt" sz="half" idx="10"/>
          </p:nvPr>
        </p:nvSpPr>
        <p:spPr/>
        <p:txBody>
          <a:bodyPr rtlCol="0"/>
          <a:lstStyle>
            <a:lvl1pPr>
              <a:defRPr/>
            </a:lvl1pPr>
          </a:lstStyle>
          <a:p>
            <a:fld id="{6952AB63-C521-4E93-BEA7-185419F07735}" type="datetime1">
              <a:rPr lang="en-GB" noProof="0" smtClean="0"/>
              <a:t>25/01/2020</a:t>
            </a:fld>
            <a:endParaRPr lang="en-GB" noProof="0" dirty="0"/>
          </a:p>
        </p:txBody>
      </p:sp>
      <p:sp>
        <p:nvSpPr>
          <p:cNvPr id="8" name="Footer Placeholder 7"/>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9" name="Slide Number Placeholder 8"/>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smtClean="0"/>
              <a:t>Click to edit Master title style</a:t>
            </a:r>
            <a:endParaRPr lang="en-GB" noProof="0" dirty="0"/>
          </a:p>
        </p:txBody>
      </p:sp>
      <p:sp>
        <p:nvSpPr>
          <p:cNvPr id="3" name="Date Placeholder 2"/>
          <p:cNvSpPr>
            <a:spLocks noGrp="1"/>
          </p:cNvSpPr>
          <p:nvPr>
            <p:ph type="dt" sz="half" idx="10"/>
          </p:nvPr>
        </p:nvSpPr>
        <p:spPr/>
        <p:txBody>
          <a:bodyPr rtlCol="0"/>
          <a:lstStyle>
            <a:lvl1pPr>
              <a:defRPr/>
            </a:lvl1pPr>
          </a:lstStyle>
          <a:p>
            <a:fld id="{329140BA-4FBC-4152-91E8-DC1568C71258}" type="datetime1">
              <a:rPr lang="en-GB" noProof="0" smtClean="0"/>
              <a:t>25/01/2020</a:t>
            </a:fld>
            <a:endParaRPr lang="en-GB" noProof="0" dirty="0"/>
          </a:p>
        </p:txBody>
      </p:sp>
      <p:sp>
        <p:nvSpPr>
          <p:cNvPr id="4" name="Footer Placeholder 3"/>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5" name="Slide Number Placeholder 4"/>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defRPr/>
            </a:lvl1pPr>
          </a:lstStyle>
          <a:p>
            <a:fld id="{88CBB8EE-D422-4C13-941F-B555BC47AE45}" type="datetime1">
              <a:rPr lang="en-GB" noProof="0" smtClean="0"/>
              <a:t>25/01/2020</a:t>
            </a:fld>
            <a:endParaRPr lang="en-GB" noProof="0" dirty="0"/>
          </a:p>
        </p:txBody>
      </p:sp>
      <p:sp>
        <p:nvSpPr>
          <p:cNvPr id="3" name="Footer Placeholder 2"/>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4" name="Slide Number Placeholder 3"/>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b"/>
          <a:lstStyle>
            <a:lvl1pPr>
              <a:defRPr sz="3200"/>
            </a:lvl1pPr>
          </a:lstStyle>
          <a:p>
            <a:pPr rtl="0"/>
            <a:r>
              <a:rPr lang="en-US" noProof="0" smtClean="0"/>
              <a:t>Click to edit Master title style</a:t>
            </a:r>
            <a:endParaRPr lang="en-GB" noProof="0" dirty="0"/>
          </a:p>
        </p:txBody>
      </p:sp>
      <p:sp>
        <p:nvSpPr>
          <p:cNvPr id="3" name="Content Placeholder 2"/>
          <p:cNvSpPr>
            <a:spLocks noGrp="1"/>
          </p:cNvSpPr>
          <p:nvPr>
            <p:ph idx="1"/>
          </p:nvPr>
        </p:nvSpPr>
        <p:spPr>
          <a:xfrm>
            <a:off x="5641848" y="1600199"/>
            <a:ext cx="5445252" cy="4572001"/>
          </a:xfrm>
        </p:spPr>
        <p:txBody>
          <a:bodyPr rtlCol="0">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en-US" noProof="0" smtClean="0"/>
              <a:t>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Text Placeholder 3"/>
          <p:cNvSpPr>
            <a:spLocks noGrp="1"/>
          </p:cNvSpPr>
          <p:nvPr>
            <p:ph type="body" sz="half" idx="2"/>
          </p:nvPr>
        </p:nvSpPr>
        <p:spPr>
          <a:xfrm>
            <a:off x="1104900" y="1600200"/>
            <a:ext cx="4384548" cy="4572000"/>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smtClean="0"/>
              <a:t>Edit Master text styles</a:t>
            </a:r>
          </a:p>
        </p:txBody>
      </p:sp>
      <p:sp>
        <p:nvSpPr>
          <p:cNvPr id="5" name="Date Placeholder 4"/>
          <p:cNvSpPr>
            <a:spLocks noGrp="1"/>
          </p:cNvSpPr>
          <p:nvPr>
            <p:ph type="dt" sz="half" idx="10"/>
          </p:nvPr>
        </p:nvSpPr>
        <p:spPr/>
        <p:txBody>
          <a:bodyPr rtlCol="0"/>
          <a:lstStyle>
            <a:lvl1pPr>
              <a:defRPr/>
            </a:lvl1pPr>
          </a:lstStyle>
          <a:p>
            <a:fld id="{7BBD1CE2-54AE-42AE-AC15-551E6F89EA99}" type="datetime1">
              <a:rPr lang="en-GB" noProof="0" smtClean="0"/>
              <a:t>25/01/2020</a:t>
            </a:fld>
            <a:endParaRPr lang="en-GB" noProof="0" dirty="0"/>
          </a:p>
        </p:txBody>
      </p:sp>
      <p:sp>
        <p:nvSpPr>
          <p:cNvPr id="6" name="Footer Placeholder 5"/>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7" name="Slide Number Placeholder 6"/>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chor="b"/>
          <a:lstStyle>
            <a:lvl1pPr>
              <a:defRPr sz="3200"/>
            </a:lvl1pPr>
          </a:lstStyle>
          <a:p>
            <a:pPr rtl="0"/>
            <a:r>
              <a:rPr lang="en-US" noProof="0" smtClean="0"/>
              <a:t>Click to edit Master title style</a:t>
            </a:r>
            <a:endParaRPr lang="en-GB" noProof="0" dirty="0"/>
          </a:p>
        </p:txBody>
      </p:sp>
      <p:sp>
        <p:nvSpPr>
          <p:cNvPr id="3" name="Picture Placeholder 2"/>
          <p:cNvSpPr>
            <a:spLocks noGrp="1"/>
          </p:cNvSpPr>
          <p:nvPr>
            <p:ph type="pic" idx="1"/>
          </p:nvPr>
        </p:nvSpPr>
        <p:spPr>
          <a:xfrm>
            <a:off x="4654671" y="1600199"/>
            <a:ext cx="6430912" cy="4572001"/>
          </a:xfrm>
        </p:spPr>
        <p:txBody>
          <a:bodyPr tIns="118872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US" noProof="0" smtClean="0"/>
              <a:t>Click icon to add picture</a:t>
            </a:r>
            <a:endParaRPr lang="en-GB" noProof="0" dirty="0"/>
          </a:p>
        </p:txBody>
      </p:sp>
      <p:sp>
        <p:nvSpPr>
          <p:cNvPr id="4" name="Text Placeholder 3"/>
          <p:cNvSpPr>
            <a:spLocks noGrp="1"/>
          </p:cNvSpPr>
          <p:nvPr>
            <p:ph type="body" sz="half" idx="2"/>
          </p:nvPr>
        </p:nvSpPr>
        <p:spPr>
          <a:xfrm>
            <a:off x="1104900" y="1600200"/>
            <a:ext cx="3396996" cy="4572000"/>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US" noProof="0" smtClean="0"/>
              <a:t>Edit Master text styles</a:t>
            </a:r>
          </a:p>
        </p:txBody>
      </p:sp>
      <p:sp>
        <p:nvSpPr>
          <p:cNvPr id="5" name="Date Placeholder 4"/>
          <p:cNvSpPr>
            <a:spLocks noGrp="1"/>
          </p:cNvSpPr>
          <p:nvPr>
            <p:ph type="dt" sz="half" idx="10"/>
          </p:nvPr>
        </p:nvSpPr>
        <p:spPr/>
        <p:txBody>
          <a:bodyPr rtlCol="0"/>
          <a:lstStyle>
            <a:lvl1pPr>
              <a:defRPr/>
            </a:lvl1pPr>
          </a:lstStyle>
          <a:p>
            <a:fld id="{11278AA0-F602-44B1-AEAC-0506A84B1263}" type="datetime1">
              <a:rPr lang="en-GB" noProof="0" smtClean="0"/>
              <a:t>25/01/2020</a:t>
            </a:fld>
            <a:endParaRPr lang="en-GB" noProof="0" dirty="0"/>
          </a:p>
        </p:txBody>
      </p:sp>
      <p:sp>
        <p:nvSpPr>
          <p:cNvPr id="6" name="Footer Placeholder 5"/>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7" name="Slide Number Placeholder 6"/>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US" noProof="0" smtClean="0"/>
              <a:t>Click to edit Master title style</a:t>
            </a:r>
            <a:endParaRPr lang="en-GB" noProof="0" dirty="0"/>
          </a:p>
        </p:txBody>
      </p:sp>
      <p:sp>
        <p:nvSpPr>
          <p:cNvPr id="3" name="Vertical Text Placeholder 2"/>
          <p:cNvSpPr>
            <a:spLocks noGrp="1"/>
          </p:cNvSpPr>
          <p:nvPr>
            <p:ph type="body" orient="vert" idx="1"/>
          </p:nvPr>
        </p:nvSpPr>
        <p:spPr/>
        <p:txBody>
          <a:bodyPr vert="eaVert" rtlCol="0"/>
          <a:lstStyle/>
          <a:p>
            <a:pPr lvl="0" rtl="0"/>
            <a:r>
              <a:rPr lang="en-US" noProof="0" smtClean="0"/>
              <a:t>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10"/>
          </p:nvPr>
        </p:nvSpPr>
        <p:spPr/>
        <p:txBody>
          <a:bodyPr rtlCol="0"/>
          <a:lstStyle>
            <a:lvl1pPr>
              <a:defRPr/>
            </a:lvl1pPr>
          </a:lstStyle>
          <a:p>
            <a:fld id="{88A67905-87E1-4ABE-BD97-A04726FAB089}" type="datetime1">
              <a:rPr lang="en-GB" noProof="0" smtClean="0"/>
              <a:t>25/01/2020</a:t>
            </a:fld>
            <a:endParaRPr lang="en-GB" noProof="0" dirty="0"/>
          </a:p>
        </p:txBody>
      </p:sp>
      <p:sp>
        <p:nvSpPr>
          <p:cNvPr id="5" name="Footer Placeholder 4"/>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6" name="Slide Number Placeholder 5"/>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rtlCol="0"/>
          <a:lstStyle/>
          <a:p>
            <a:pPr rtl="0"/>
            <a:r>
              <a:rPr lang="en-US" noProof="0" smtClean="0"/>
              <a:t>Click to edit Master title style</a:t>
            </a:r>
            <a:endParaRPr lang="en-GB" noProof="0" dirty="0"/>
          </a:p>
        </p:txBody>
      </p:sp>
      <p:sp>
        <p:nvSpPr>
          <p:cNvPr id="3" name="Vertical Text Placeholder 2"/>
          <p:cNvSpPr>
            <a:spLocks noGrp="1"/>
          </p:cNvSpPr>
          <p:nvPr>
            <p:ph type="body" orient="vert" idx="1"/>
          </p:nvPr>
        </p:nvSpPr>
        <p:spPr>
          <a:xfrm>
            <a:off x="1104900" y="365125"/>
            <a:ext cx="8098896" cy="5811838"/>
          </a:xfrm>
        </p:spPr>
        <p:txBody>
          <a:bodyPr vert="eaVert" rtlCol="0"/>
          <a:lstStyle/>
          <a:p>
            <a:pPr lvl="0" rtl="0"/>
            <a:r>
              <a:rPr lang="en-US" noProof="0" smtClean="0"/>
              <a:t>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10"/>
          </p:nvPr>
        </p:nvSpPr>
        <p:spPr/>
        <p:txBody>
          <a:bodyPr rtlCol="0"/>
          <a:lstStyle>
            <a:lvl1pPr>
              <a:defRPr/>
            </a:lvl1pPr>
          </a:lstStyle>
          <a:p>
            <a:fld id="{C9C87A28-5DAA-4DF5-B287-CA28B2256CBC}" type="datetime1">
              <a:rPr lang="en-GB" noProof="0" smtClean="0"/>
              <a:t>25/01/2020</a:t>
            </a:fld>
            <a:endParaRPr lang="en-GB" noProof="0" dirty="0"/>
          </a:p>
        </p:txBody>
      </p:sp>
      <p:sp>
        <p:nvSpPr>
          <p:cNvPr id="5" name="Footer Placeholder 4"/>
          <p:cNvSpPr>
            <a:spLocks noGrp="1"/>
          </p:cNvSpPr>
          <p:nvPr>
            <p:ph type="ftr" sz="quarter" idx="11"/>
          </p:nvPr>
        </p:nvSpPr>
        <p:spPr/>
        <p:txBody>
          <a:bodyPr rtlCol="0"/>
          <a:lstStyle/>
          <a:p>
            <a:pPr rtl="0"/>
            <a:r>
              <a:rPr lang="en-US" noProof="0" smtClean="0"/>
              <a:t>PSU CATCH My Breath Training</a:t>
            </a:r>
            <a:endParaRPr lang="en-GB" noProof="0" dirty="0"/>
          </a:p>
        </p:txBody>
      </p:sp>
      <p:sp>
        <p:nvSpPr>
          <p:cNvPr id="6" name="Slide Number Placeholder 5"/>
          <p:cNvSpPr>
            <a:spLocks noGrp="1"/>
          </p:cNvSpPr>
          <p:nvPr>
            <p:ph type="sldNum" sz="quarter" idx="12"/>
          </p:nvPr>
        </p:nvSpPr>
        <p:spPr/>
        <p:txBody>
          <a:bodyPr rtlCol="0"/>
          <a:lstStyle/>
          <a:p>
            <a:pPr rtl="0"/>
            <a:fld id="{0FF54DE5-C571-48E8-A5BC-B369434E2F44}" type="slidenum">
              <a:rPr lang="en-GB" noProof="0" smtClean="0"/>
              <a:t>‹#›</a:t>
            </a:fld>
            <a:endParaRPr lang="en-GB" noProof="0" dirty="0"/>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117F89D-D460-4BFC-B2A2-BDCC842D11B0}" type="datetime1">
              <a:rPr lang="en-GB" smtClean="0"/>
              <a:t>25/01/2020</a:t>
            </a:fld>
            <a:endParaRPr lang="en-US"/>
          </a:p>
        </p:txBody>
      </p:sp>
      <p:sp>
        <p:nvSpPr>
          <p:cNvPr id="6" name="Footer Placeholder 5"/>
          <p:cNvSpPr>
            <a:spLocks noGrp="1"/>
          </p:cNvSpPr>
          <p:nvPr>
            <p:ph type="ftr" sz="quarter" idx="11"/>
          </p:nvPr>
        </p:nvSpPr>
        <p:spPr/>
        <p:txBody>
          <a:bodyPr/>
          <a:lstStyle/>
          <a:p>
            <a:r>
              <a:rPr lang="en-US" smtClean="0"/>
              <a:t>PSU CATCH My Breath Training</a:t>
            </a:r>
            <a:endParaRPr lang="en-US"/>
          </a:p>
        </p:txBody>
      </p:sp>
      <p:sp>
        <p:nvSpPr>
          <p:cNvPr id="7" name="Slide Number Placeholder 6"/>
          <p:cNvSpPr>
            <a:spLocks noGrp="1"/>
          </p:cNvSpPr>
          <p:nvPr>
            <p:ph type="sldNum" sz="quarter" idx="12"/>
          </p:nvPr>
        </p:nvSpPr>
        <p:spPr/>
        <p:txBody>
          <a:bodyPr/>
          <a:lstStyle/>
          <a:p>
            <a:fld id="{F6B5B4B9-8F50-4F77-8601-0690855FCA04}" type="slidenum">
              <a:rPr lang="en-US" smtClean="0"/>
              <a:t>‹#›</a:t>
            </a:fld>
            <a:endParaRPr lang="en-US"/>
          </a:p>
        </p:txBody>
      </p:sp>
    </p:spTree>
    <p:extLst>
      <p:ext uri="{BB962C8B-B14F-4D97-AF65-F5344CB8AC3E}">
        <p14:creationId xmlns:p14="http://schemas.microsoft.com/office/powerpoint/2010/main" val="20468618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pPr rtl="0"/>
            <a:r>
              <a:rPr lang="en-US" noProof="0" smtClean="0"/>
              <a:t>Click to edit Master title style</a:t>
            </a:r>
            <a:endParaRPr lang="en-GB" noProof="0" dirty="0"/>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rtl="0"/>
            <a:r>
              <a:rPr lang="en-US" noProof="0" smtClean="0"/>
              <a:t>Edit Master text styles</a:t>
            </a:r>
          </a:p>
          <a:p>
            <a:pPr lvl="1" rtl="0"/>
            <a:r>
              <a:rPr lang="en-US" noProof="0" smtClean="0"/>
              <a:t>Second level</a:t>
            </a:r>
          </a:p>
          <a:p>
            <a:pPr lvl="2" rtl="0"/>
            <a:r>
              <a:rPr lang="en-US" noProof="0" smtClean="0"/>
              <a:t>Third level</a:t>
            </a:r>
          </a:p>
          <a:p>
            <a:pPr lvl="3" rtl="0"/>
            <a:r>
              <a:rPr lang="en-US" noProof="0" smtClean="0"/>
              <a:t>Fourth level</a:t>
            </a:r>
          </a:p>
          <a:p>
            <a:pPr lvl="4" rtl="0"/>
            <a:r>
              <a:rPr lang="en-US" noProof="0" smtClean="0"/>
              <a:t>Fifth level</a:t>
            </a:r>
            <a:endParaRPr lang="en-GB" noProof="0" dirty="0"/>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a:solidFill>
                  <a:schemeClr val="tx1">
                    <a:lumMod val="75000"/>
                  </a:schemeClr>
                </a:solidFill>
              </a:defRPr>
            </a:lvl1pPr>
          </a:lstStyle>
          <a:p>
            <a:fld id="{87B8AA2F-9BEF-4183-B33B-BF2627565839}" type="datetime1">
              <a:rPr lang="en-GB" noProof="0" smtClean="0"/>
              <a:t>25/01/2020</a:t>
            </a:fld>
            <a:endParaRPr lang="en-GB" noProof="0" dirty="0"/>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a:solidFill>
                  <a:schemeClr val="tx1">
                    <a:lumMod val="75000"/>
                  </a:schemeClr>
                </a:solidFill>
              </a:defRPr>
            </a:lvl1pPr>
          </a:lstStyle>
          <a:p>
            <a:r>
              <a:rPr lang="en-US" noProof="0" smtClean="0"/>
              <a:t>PSU CATCH My Breath Training</a:t>
            </a:r>
            <a:endParaRPr lang="en-GB" noProof="0" dirty="0"/>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a:solidFill>
                  <a:schemeClr val="tx1">
                    <a:lumMod val="75000"/>
                  </a:schemeClr>
                </a:solidFill>
              </a:defRPr>
            </a:lvl1pPr>
          </a:lstStyle>
          <a:p>
            <a:fld id="{0FF54DE5-C571-48E8-A5BC-B369434E2F44}" type="slidenum">
              <a:rPr lang="en-GB" noProof="0" smtClean="0"/>
              <a:pPr/>
              <a:t>‹#›</a:t>
            </a:fld>
            <a:endParaRPr lang="en-GB" noProof="0" dirty="0"/>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catchinfo.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catch.org/users/sign_up" TargetMode="Externa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21792" y="2139697"/>
            <a:ext cx="6098286" cy="2849870"/>
          </a:xfrm>
        </p:spPr>
        <p:txBody>
          <a:bodyPr rtlCol="0" anchor="ctr">
            <a:normAutofit fontScale="90000"/>
          </a:bodyPr>
          <a:lstStyle/>
          <a:p>
            <a:pPr algn="ctr"/>
            <a:r>
              <a:rPr lang="en-US" sz="3600" b="1" dirty="0" smtClean="0"/>
              <a:t/>
            </a:r>
            <a:br>
              <a:rPr lang="en-US" sz="3600" b="1" dirty="0" smtClean="0"/>
            </a:br>
            <a:r>
              <a:rPr lang="en-US" sz="3600" b="1" dirty="0" smtClean="0"/>
              <a:t>CVS </a:t>
            </a:r>
            <a:r>
              <a:rPr lang="en-US" sz="3600" b="1" dirty="0"/>
              <a:t>Health Foundation CATCH My Breath </a:t>
            </a:r>
            <a:r>
              <a:rPr lang="en-US" sz="3600" b="1" dirty="0" smtClean="0"/>
              <a:t/>
            </a:r>
            <a:br>
              <a:rPr lang="en-US" sz="3600" b="1" dirty="0" smtClean="0"/>
            </a:br>
            <a:r>
              <a:rPr lang="en-US" sz="3600" b="1" dirty="0" smtClean="0"/>
              <a:t>Training</a:t>
            </a:r>
            <a:r>
              <a:rPr lang="en-US" sz="3600" b="1" dirty="0"/>
              <a:t> </a:t>
            </a:r>
            <a:r>
              <a:rPr lang="en-US" sz="3600" b="1" dirty="0" smtClean="0"/>
              <a:t/>
            </a:r>
            <a:br>
              <a:rPr lang="en-US" sz="3600" b="1" dirty="0" smtClean="0"/>
            </a:br>
            <a:r>
              <a:rPr lang="en-US" sz="3600" b="1" dirty="0"/>
              <a:t/>
            </a:r>
            <a:br>
              <a:rPr lang="en-US" sz="3600" b="1" dirty="0"/>
            </a:br>
            <a:r>
              <a:rPr lang="en-US" dirty="0"/>
              <a:t/>
            </a:r>
            <a:br>
              <a:rPr lang="en-US" dirty="0"/>
            </a:br>
            <a:endParaRPr lang="en-US" dirty="0"/>
          </a:p>
        </p:txBody>
      </p:sp>
      <p:sp>
        <p:nvSpPr>
          <p:cNvPr id="7" name="Subtitle 6"/>
          <p:cNvSpPr>
            <a:spLocks noGrp="1"/>
          </p:cNvSpPr>
          <p:nvPr>
            <p:ph type="subTitle" idx="1"/>
          </p:nvPr>
        </p:nvSpPr>
        <p:spPr>
          <a:xfrm>
            <a:off x="502920" y="3798552"/>
            <a:ext cx="6217158" cy="1191015"/>
          </a:xfrm>
        </p:spPr>
        <p:txBody>
          <a:bodyPr rtlCol="0"/>
          <a:lstStyle/>
          <a:p>
            <a:pPr algn="ctr" rtl="0"/>
            <a:r>
              <a:rPr lang="en-US" dirty="0" smtClean="0"/>
              <a:t>As part of the </a:t>
            </a:r>
          </a:p>
          <a:p>
            <a:pPr algn="ctr" rtl="0"/>
            <a:r>
              <a:rPr lang="en-US" dirty="0" smtClean="0"/>
              <a:t>Plymouth State University </a:t>
            </a:r>
          </a:p>
          <a:p>
            <a:pPr algn="ctr" rtl="0"/>
            <a:r>
              <a:rPr lang="en-US" dirty="0" smtClean="0"/>
              <a:t>PEHE Teacher Certification Program CVS Grant</a:t>
            </a:r>
          </a:p>
          <a:p>
            <a:pPr algn="ctr" rtl="0"/>
            <a:endParaRPr lang="en-US" dirty="0" smtClean="0"/>
          </a:p>
          <a:p>
            <a:pPr algn="ctr" rtl="0"/>
            <a:endParaRPr lang="en-US" dirty="0"/>
          </a:p>
        </p:txBody>
      </p:sp>
      <p:pic>
        <p:nvPicPr>
          <p:cNvPr id="4" name="Picture Placeholder 3" descr="Open book on table, blurred shelves of books in background" title="Sample Picture"/>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981075" y="247650"/>
            <a:ext cx="10104507" cy="925512"/>
          </a:xfrm>
        </p:spPr>
        <p:txBody>
          <a:bodyPr rtlCol="0"/>
          <a:lstStyle/>
          <a:p>
            <a:pPr algn="ctr" rtl="0"/>
            <a:r>
              <a:rPr lang="en-gb" dirty="0" smtClean="0"/>
              <a:t>Introductions</a:t>
            </a:r>
            <a:br>
              <a:rPr lang="en-gb" dirty="0" smtClean="0"/>
            </a:br>
            <a:r>
              <a:rPr lang="en-gb" dirty="0" smtClean="0"/>
              <a:t>PSU CATCH My Breath Team</a:t>
            </a:r>
            <a:endParaRPr lang="en-US" dirty="0"/>
          </a:p>
        </p:txBody>
      </p:sp>
      <p:pic>
        <p:nvPicPr>
          <p:cNvPr id="3" name="Content Placeholder 2"/>
          <p:cNvPicPr>
            <a:picLocks noGrp="1" noChangeAspect="1"/>
          </p:cNvPicPr>
          <p:nvPr>
            <p:ph idx="1"/>
          </p:nvPr>
        </p:nvPicPr>
        <p:blipFill>
          <a:blip r:embed="rId3"/>
          <a:stretch>
            <a:fillRect/>
          </a:stretch>
        </p:blipFill>
        <p:spPr>
          <a:xfrm>
            <a:off x="1176527" y="1604909"/>
            <a:ext cx="2461451" cy="2461451"/>
          </a:xfrm>
          <a:prstGeom prst="rect">
            <a:avLst/>
          </a:prstGeom>
        </p:spPr>
      </p:pic>
      <p:pic>
        <p:nvPicPr>
          <p:cNvPr id="4" name="Picture 3"/>
          <p:cNvPicPr>
            <a:picLocks noChangeAspect="1"/>
          </p:cNvPicPr>
          <p:nvPr/>
        </p:nvPicPr>
        <p:blipFill>
          <a:blip r:embed="rId4"/>
          <a:stretch>
            <a:fillRect/>
          </a:stretch>
        </p:blipFill>
        <p:spPr>
          <a:xfrm>
            <a:off x="4371610" y="4109700"/>
            <a:ext cx="3190478" cy="2353110"/>
          </a:xfrm>
          <a:prstGeom prst="rect">
            <a:avLst/>
          </a:prstGeom>
        </p:spPr>
      </p:pic>
      <p:sp>
        <p:nvSpPr>
          <p:cNvPr id="5" name="TextBox 4"/>
          <p:cNvSpPr txBox="1"/>
          <p:nvPr/>
        </p:nvSpPr>
        <p:spPr>
          <a:xfrm>
            <a:off x="4258072" y="1533682"/>
            <a:ext cx="3304016" cy="2339102"/>
          </a:xfrm>
          <a:prstGeom prst="rect">
            <a:avLst/>
          </a:prstGeom>
          <a:noFill/>
          <a:ln>
            <a:solidFill>
              <a:schemeClr val="tx1"/>
            </a:solidFill>
          </a:ln>
        </p:spPr>
        <p:txBody>
          <a:bodyPr wrap="square" rtlCol="0">
            <a:spAutoFit/>
          </a:bodyPr>
          <a:lstStyle/>
          <a:p>
            <a:r>
              <a:rPr lang="en-US" sz="1600" b="1" dirty="0" smtClean="0"/>
              <a:t>Colby </a:t>
            </a:r>
            <a:r>
              <a:rPr lang="en-US" sz="1600" b="1" dirty="0" err="1" smtClean="0"/>
              <a:t>Batkins</a:t>
            </a:r>
            <a:r>
              <a:rPr lang="en-US" sz="1600" b="1" dirty="0" smtClean="0"/>
              <a:t> </a:t>
            </a:r>
            <a:r>
              <a:rPr lang="en-US" sz="1600" dirty="0" smtClean="0"/>
              <a:t>is a graduate student in the Clinical </a:t>
            </a:r>
            <a:r>
              <a:rPr lang="en-US" sz="1600" dirty="0"/>
              <a:t>Psychology </a:t>
            </a:r>
            <a:r>
              <a:rPr lang="en-US" sz="1600" dirty="0" smtClean="0"/>
              <a:t>program and is the Graduate Assistant for </a:t>
            </a:r>
            <a:r>
              <a:rPr lang="en-US" sz="1600" dirty="0"/>
              <a:t>the CATCH My Breath grant. Colby will be helping manage and implement the Grant requirements through Summer 2020.</a:t>
            </a:r>
          </a:p>
          <a:p>
            <a:endParaRPr lang="en-US" dirty="0"/>
          </a:p>
        </p:txBody>
      </p:sp>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75192" y="1604909"/>
            <a:ext cx="2069592" cy="2634026"/>
          </a:xfrm>
          <a:prstGeom prst="rect">
            <a:avLst/>
          </a:prstGeom>
        </p:spPr>
      </p:pic>
      <p:sp>
        <p:nvSpPr>
          <p:cNvPr id="10" name="TextBox 9"/>
          <p:cNvSpPr txBox="1"/>
          <p:nvPr/>
        </p:nvSpPr>
        <p:spPr>
          <a:xfrm>
            <a:off x="8353822" y="4400707"/>
            <a:ext cx="3304016" cy="2062103"/>
          </a:xfrm>
          <a:prstGeom prst="rect">
            <a:avLst/>
          </a:prstGeom>
          <a:noFill/>
          <a:ln>
            <a:solidFill>
              <a:schemeClr val="tx1"/>
            </a:solidFill>
          </a:ln>
        </p:spPr>
        <p:txBody>
          <a:bodyPr wrap="square" rtlCol="0">
            <a:spAutoFit/>
          </a:bodyPr>
          <a:lstStyle/>
          <a:p>
            <a:r>
              <a:rPr lang="en-US" sz="1600" b="1" dirty="0" smtClean="0"/>
              <a:t>Irene Cucina, DPE </a:t>
            </a:r>
            <a:r>
              <a:rPr lang="en-US" sz="1600" dirty="0" smtClean="0"/>
              <a:t>is the PE and PEHE Teacher Certification Program Coordinator at PSU. Dr. Cucina is responsible for the CATCH My Breath training for the 2020 Interns, Pre-Service Teacher Candidates, and NH PE/HE Teachers involved in the Grant. </a:t>
            </a:r>
            <a:endParaRPr lang="en-US" dirty="0"/>
          </a:p>
        </p:txBody>
      </p:sp>
      <p:sp>
        <p:nvSpPr>
          <p:cNvPr id="11" name="TextBox 10"/>
          <p:cNvSpPr txBox="1"/>
          <p:nvPr/>
        </p:nvSpPr>
        <p:spPr>
          <a:xfrm>
            <a:off x="644009" y="4238935"/>
            <a:ext cx="3304016" cy="1569660"/>
          </a:xfrm>
          <a:prstGeom prst="rect">
            <a:avLst/>
          </a:prstGeom>
          <a:noFill/>
          <a:ln>
            <a:solidFill>
              <a:schemeClr val="tx1"/>
            </a:solidFill>
          </a:ln>
        </p:spPr>
        <p:txBody>
          <a:bodyPr wrap="square" rtlCol="0">
            <a:spAutoFit/>
          </a:bodyPr>
          <a:lstStyle/>
          <a:p>
            <a:r>
              <a:rPr lang="en-US" sz="1600" b="1" dirty="0" smtClean="0"/>
              <a:t>Tim Losee, PhD </a:t>
            </a:r>
            <a:r>
              <a:rPr lang="en-US" sz="1600" dirty="0" smtClean="0"/>
              <a:t>is </a:t>
            </a:r>
            <a:r>
              <a:rPr lang="en-US" sz="1600" smtClean="0"/>
              <a:t>an </a:t>
            </a:r>
            <a:r>
              <a:rPr lang="en-US" sz="1600" smtClean="0"/>
              <a:t>Assistant </a:t>
            </a:r>
            <a:r>
              <a:rPr lang="en-US" sz="1600" dirty="0" smtClean="0"/>
              <a:t>Professor in the PE and PEHE Teacher Certification program. Dr. Losee is the Principal Investigator for the PSU CATCH My Breath Grant. </a:t>
            </a:r>
            <a:endParaRPr lang="en-US" dirty="0"/>
          </a:p>
        </p:txBody>
      </p:sp>
      <p:sp>
        <p:nvSpPr>
          <p:cNvPr id="9" name="Slide Number Placeholder 8"/>
          <p:cNvSpPr>
            <a:spLocks noGrp="1"/>
          </p:cNvSpPr>
          <p:nvPr>
            <p:ph type="sldNum" sz="quarter" idx="12"/>
          </p:nvPr>
        </p:nvSpPr>
        <p:spPr/>
        <p:txBody>
          <a:bodyPr/>
          <a:lstStyle/>
          <a:p>
            <a:pPr rtl="0"/>
            <a:fld id="{0FF54DE5-C571-48E8-A5BC-B369434E2F44}" type="slidenum">
              <a:rPr lang="en-GB" noProof="0" smtClean="0"/>
              <a:t>2</a:t>
            </a:fld>
            <a:endParaRPr lang="en-GB" noProof="0" dirty="0"/>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Materials	</a:t>
            </a:r>
            <a:endParaRPr lang="en-US" dirty="0"/>
          </a:p>
        </p:txBody>
      </p:sp>
      <p:sp>
        <p:nvSpPr>
          <p:cNvPr id="3" name="Content Placeholder 2"/>
          <p:cNvSpPr>
            <a:spLocks noGrp="1"/>
          </p:cNvSpPr>
          <p:nvPr>
            <p:ph idx="1"/>
          </p:nvPr>
        </p:nvSpPr>
        <p:spPr/>
        <p:txBody>
          <a:bodyPr/>
          <a:lstStyle/>
          <a:p>
            <a:r>
              <a:rPr lang="en-US" dirty="0" smtClean="0"/>
              <a:t>Packet of Information</a:t>
            </a:r>
            <a:endParaRPr lang="en-US" dirty="0"/>
          </a:p>
        </p:txBody>
      </p:sp>
      <p:sp>
        <p:nvSpPr>
          <p:cNvPr id="4" name="Slide Number Placeholder 3"/>
          <p:cNvSpPr>
            <a:spLocks noGrp="1"/>
          </p:cNvSpPr>
          <p:nvPr>
            <p:ph type="sldNum" sz="quarter" idx="12"/>
          </p:nvPr>
        </p:nvSpPr>
        <p:spPr/>
        <p:txBody>
          <a:bodyPr/>
          <a:lstStyle/>
          <a:p>
            <a:pPr rtl="0"/>
            <a:fld id="{0FF54DE5-C571-48E8-A5BC-B369434E2F44}" type="slidenum">
              <a:rPr lang="en-GB" noProof="0" smtClean="0"/>
              <a:t>3</a:t>
            </a:fld>
            <a:endParaRPr lang="en-GB" noProof="0" dirty="0"/>
          </a:p>
        </p:txBody>
      </p:sp>
    </p:spTree>
    <p:extLst>
      <p:ext uri="{BB962C8B-B14F-4D97-AF65-F5344CB8AC3E}">
        <p14:creationId xmlns:p14="http://schemas.microsoft.com/office/powerpoint/2010/main" val="2243486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 ASSESSMENT - </a:t>
            </a:r>
            <a:r>
              <a:rPr lang="en-US" dirty="0"/>
              <a:t>Knowledge, Attitudes, and Experiences with E-Cigarettes </a:t>
            </a:r>
          </a:p>
        </p:txBody>
      </p:sp>
      <p:sp>
        <p:nvSpPr>
          <p:cNvPr id="3" name="Content Placeholder 2"/>
          <p:cNvSpPr>
            <a:spLocks noGrp="1"/>
          </p:cNvSpPr>
          <p:nvPr>
            <p:ph idx="1"/>
          </p:nvPr>
        </p:nvSpPr>
        <p:spPr/>
        <p:txBody>
          <a:bodyPr/>
          <a:lstStyle/>
          <a:p>
            <a:pPr marL="457200" indent="-342900"/>
            <a:r>
              <a:rPr lang="en-US" sz="3600" dirty="0" smtClean="0"/>
              <a:t>Go </a:t>
            </a:r>
            <a:r>
              <a:rPr lang="en-US" sz="3600" dirty="0"/>
              <a:t>to www.socrative.com </a:t>
            </a:r>
            <a:endParaRPr lang="en-US" sz="3600" dirty="0" smtClean="0"/>
          </a:p>
          <a:p>
            <a:pPr marL="457200" indent="-342900"/>
            <a:r>
              <a:rPr lang="en-US" sz="3600" dirty="0" smtClean="0"/>
              <a:t>Click </a:t>
            </a:r>
            <a:r>
              <a:rPr lang="en-US" sz="3600" dirty="0"/>
              <a:t>on “student login” and enter room name </a:t>
            </a:r>
            <a:r>
              <a:rPr lang="en-US" sz="3600" dirty="0" smtClean="0"/>
              <a:t>(EAUNKG2)</a:t>
            </a:r>
            <a:r>
              <a:rPr lang="en-US" sz="3600" dirty="0"/>
              <a:t> </a:t>
            </a:r>
            <a:endParaRPr lang="en-US" sz="3600" dirty="0" smtClean="0"/>
          </a:p>
          <a:p>
            <a:pPr marL="457200" indent="-342900"/>
            <a:endParaRPr lang="en-US" sz="3600" dirty="0"/>
          </a:p>
          <a:p>
            <a:pPr marL="0" indent="0">
              <a:buNone/>
            </a:pPr>
            <a:r>
              <a:rPr lang="en-US" dirty="0"/>
              <a:t/>
            </a:r>
            <a:br>
              <a:rPr lang="en-US" dirty="0"/>
            </a:br>
            <a:endParaRPr lang="en-US" dirty="0"/>
          </a:p>
        </p:txBody>
      </p:sp>
      <p:pic>
        <p:nvPicPr>
          <p:cNvPr id="5" name="Picture 4"/>
          <p:cNvPicPr>
            <a:picLocks noChangeAspect="1"/>
          </p:cNvPicPr>
          <p:nvPr/>
        </p:nvPicPr>
        <p:blipFill>
          <a:blip r:embed="rId2"/>
          <a:stretch>
            <a:fillRect/>
          </a:stretch>
        </p:blipFill>
        <p:spPr>
          <a:xfrm>
            <a:off x="6886575" y="3619500"/>
            <a:ext cx="4195763" cy="2349627"/>
          </a:xfrm>
          <a:prstGeom prst="rect">
            <a:avLst/>
          </a:prstGeom>
        </p:spPr>
      </p:pic>
      <p:sp>
        <p:nvSpPr>
          <p:cNvPr id="7" name="Slide Number Placeholder 6"/>
          <p:cNvSpPr>
            <a:spLocks noGrp="1"/>
          </p:cNvSpPr>
          <p:nvPr>
            <p:ph type="sldNum" sz="quarter" idx="12"/>
          </p:nvPr>
        </p:nvSpPr>
        <p:spPr/>
        <p:txBody>
          <a:bodyPr/>
          <a:lstStyle/>
          <a:p>
            <a:pPr rtl="0"/>
            <a:fld id="{0FF54DE5-C571-48E8-A5BC-B369434E2F44}" type="slidenum">
              <a:rPr lang="en-GB" noProof="0" smtClean="0"/>
              <a:t>4</a:t>
            </a:fld>
            <a:endParaRPr lang="en-GB" noProof="0" dirty="0"/>
          </a:p>
        </p:txBody>
      </p:sp>
    </p:spTree>
    <p:extLst>
      <p:ext uri="{BB962C8B-B14F-4D97-AF65-F5344CB8AC3E}">
        <p14:creationId xmlns:p14="http://schemas.microsoft.com/office/powerpoint/2010/main" val="3453147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Purpose of the CATCH My Breath Program</a:t>
            </a:r>
            <a:endParaRPr lang="en-US" dirty="0"/>
          </a:p>
        </p:txBody>
      </p:sp>
      <p:sp>
        <p:nvSpPr>
          <p:cNvPr id="3" name="Content Placeholder 2"/>
          <p:cNvSpPr>
            <a:spLocks noGrp="1"/>
          </p:cNvSpPr>
          <p:nvPr>
            <p:ph idx="1"/>
          </p:nvPr>
        </p:nvSpPr>
        <p:spPr/>
        <p:txBody>
          <a:bodyPr>
            <a:normAutofit/>
          </a:bodyPr>
          <a:lstStyle/>
          <a:p>
            <a:r>
              <a:rPr lang="en-US" sz="2400" dirty="0"/>
              <a:t>CATCH My Breath is an e-cigarette and JUUL prevention program that </a:t>
            </a:r>
            <a:r>
              <a:rPr lang="en-US" sz="2400" dirty="0" smtClean="0"/>
              <a:t>provide students </a:t>
            </a:r>
            <a:r>
              <a:rPr lang="en-US" sz="2400" dirty="0"/>
              <a:t>with the skills to resist peer pressure and media influences to try e-cigarettes</a:t>
            </a:r>
            <a:r>
              <a:rPr lang="en-US" sz="2400" dirty="0" smtClean="0"/>
              <a:t>.</a:t>
            </a:r>
          </a:p>
          <a:p>
            <a:r>
              <a:rPr lang="en-US" sz="2400" dirty="0"/>
              <a:t>The </a:t>
            </a:r>
            <a:r>
              <a:rPr lang="en-US" sz="2400" dirty="0" smtClean="0"/>
              <a:t>lesson </a:t>
            </a:r>
            <a:r>
              <a:rPr lang="en-US" sz="2400" dirty="0"/>
              <a:t>can be taught during a normal class period, during </a:t>
            </a:r>
            <a:r>
              <a:rPr lang="en-US" sz="2400" dirty="0" smtClean="0"/>
              <a:t>homeroom/advisory, after-school</a:t>
            </a:r>
            <a:r>
              <a:rPr lang="en-US" sz="2400" dirty="0"/>
              <a:t>, or at other non-school activities and clubs. </a:t>
            </a:r>
            <a:endParaRPr lang="en-US" sz="2400" dirty="0" smtClean="0"/>
          </a:p>
          <a:p>
            <a:r>
              <a:rPr lang="en-US" sz="2400" dirty="0" smtClean="0"/>
              <a:t>To </a:t>
            </a:r>
            <a:r>
              <a:rPr lang="en-US" sz="2400" dirty="0"/>
              <a:t>learn more about CATCH programs, materials, and training, visit the </a:t>
            </a:r>
            <a:r>
              <a:rPr lang="en-US" sz="2400" dirty="0">
                <a:hlinkClick r:id="rId2"/>
              </a:rPr>
              <a:t>CATCH Global Foundation website</a:t>
            </a:r>
            <a:r>
              <a:rPr lang="en-US" sz="2400" dirty="0"/>
              <a:t> (</a:t>
            </a:r>
            <a:r>
              <a:rPr lang="en-US" sz="2400" dirty="0">
                <a:hlinkClick r:id="rId2"/>
              </a:rPr>
              <a:t>http://catchinfo.org/</a:t>
            </a:r>
            <a:r>
              <a:rPr lang="en-US" sz="2400" dirty="0"/>
              <a:t>).</a:t>
            </a:r>
          </a:p>
          <a:p>
            <a:pPr marL="0" indent="0">
              <a:buNone/>
            </a:pPr>
            <a:r>
              <a:rPr lang="en-US" sz="2400" dirty="0"/>
              <a:t/>
            </a:r>
            <a:br>
              <a:rPr lang="en-US" sz="2400" dirty="0"/>
            </a:br>
            <a:endParaRPr lang="en-US" sz="2400" dirty="0"/>
          </a:p>
        </p:txBody>
      </p:sp>
      <p:pic>
        <p:nvPicPr>
          <p:cNvPr id="5" name="Picture 4"/>
          <p:cNvPicPr>
            <a:picLocks noChangeAspect="1"/>
          </p:cNvPicPr>
          <p:nvPr/>
        </p:nvPicPr>
        <p:blipFill>
          <a:blip r:embed="rId3"/>
          <a:stretch>
            <a:fillRect/>
          </a:stretch>
        </p:blipFill>
        <p:spPr>
          <a:xfrm>
            <a:off x="7548562" y="5121276"/>
            <a:ext cx="4010025" cy="1143000"/>
          </a:xfrm>
          <a:prstGeom prst="rect">
            <a:avLst/>
          </a:prstGeom>
        </p:spPr>
      </p:pic>
      <p:sp>
        <p:nvSpPr>
          <p:cNvPr id="7" name="Slide Number Placeholder 6"/>
          <p:cNvSpPr>
            <a:spLocks noGrp="1"/>
          </p:cNvSpPr>
          <p:nvPr>
            <p:ph type="sldNum" sz="quarter" idx="12"/>
          </p:nvPr>
        </p:nvSpPr>
        <p:spPr/>
        <p:txBody>
          <a:bodyPr/>
          <a:lstStyle/>
          <a:p>
            <a:pPr rtl="0"/>
            <a:fld id="{0FF54DE5-C571-48E8-A5BC-B369434E2F44}" type="slidenum">
              <a:rPr lang="en-GB" noProof="0" smtClean="0"/>
              <a:t>5</a:t>
            </a:fld>
            <a:endParaRPr lang="en-GB" noProof="0" dirty="0"/>
          </a:p>
        </p:txBody>
      </p:sp>
    </p:spTree>
    <p:extLst>
      <p:ext uri="{BB962C8B-B14F-4D97-AF65-F5344CB8AC3E}">
        <p14:creationId xmlns:p14="http://schemas.microsoft.com/office/powerpoint/2010/main" val="3564835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CATCH Curriculum Goals</a:t>
            </a:r>
            <a:endParaRPr lang="en-US" dirty="0"/>
          </a:p>
        </p:txBody>
      </p:sp>
      <p:sp>
        <p:nvSpPr>
          <p:cNvPr id="3" name="Content Placeholder 2"/>
          <p:cNvSpPr>
            <a:spLocks noGrp="1"/>
          </p:cNvSpPr>
          <p:nvPr>
            <p:ph idx="1"/>
          </p:nvPr>
        </p:nvSpPr>
        <p:spPr>
          <a:xfrm>
            <a:off x="752475" y="1600200"/>
            <a:ext cx="10953750" cy="4572000"/>
          </a:xfrm>
        </p:spPr>
        <p:txBody>
          <a:bodyPr>
            <a:noAutofit/>
          </a:bodyPr>
          <a:lstStyle/>
          <a:p>
            <a:pPr fontAlgn="base">
              <a:spcBef>
                <a:spcPts val="0"/>
              </a:spcBef>
            </a:pPr>
            <a:r>
              <a:rPr lang="en-US" sz="2800" dirty="0"/>
              <a:t>Discover that </a:t>
            </a:r>
            <a:r>
              <a:rPr lang="en-US" sz="2800" i="1" dirty="0"/>
              <a:t>non-use</a:t>
            </a:r>
            <a:r>
              <a:rPr lang="en-US" sz="2800" dirty="0"/>
              <a:t> of e-cigarettes is the norm for adolescents</a:t>
            </a:r>
          </a:p>
          <a:p>
            <a:pPr fontAlgn="base">
              <a:spcBef>
                <a:spcPts val="0"/>
              </a:spcBef>
            </a:pPr>
            <a:r>
              <a:rPr lang="en-US" sz="2800" dirty="0"/>
              <a:t>Identify reasons why young people might start using e-cigarettes</a:t>
            </a:r>
          </a:p>
          <a:p>
            <a:pPr fontAlgn="base">
              <a:spcBef>
                <a:spcPts val="0"/>
              </a:spcBef>
            </a:pPr>
            <a:r>
              <a:rPr lang="en-US" sz="2800" dirty="0"/>
              <a:t>Recognize the subtle, and not so subtle, messages in e-cigarette advertising</a:t>
            </a:r>
          </a:p>
          <a:p>
            <a:pPr fontAlgn="base">
              <a:spcBef>
                <a:spcPts val="0"/>
              </a:spcBef>
            </a:pPr>
            <a:r>
              <a:rPr lang="en-US" sz="2800" dirty="0"/>
              <a:t>Practice skills for resisting peer pressure and advertising pressure to use e-cigarettes</a:t>
            </a:r>
          </a:p>
          <a:p>
            <a:pPr fontAlgn="base">
              <a:spcBef>
                <a:spcPts val="0"/>
              </a:spcBef>
            </a:pPr>
            <a:r>
              <a:rPr lang="en-US" sz="2800" dirty="0"/>
              <a:t>Decide on their personal reasons not to use e-cigarettes and set goals for future non-use</a:t>
            </a:r>
          </a:p>
          <a:p>
            <a:endParaRPr lang="en-US" sz="3200" dirty="0"/>
          </a:p>
        </p:txBody>
      </p:sp>
      <p:sp>
        <p:nvSpPr>
          <p:cNvPr id="6" name="Slide Number Placeholder 5"/>
          <p:cNvSpPr>
            <a:spLocks noGrp="1"/>
          </p:cNvSpPr>
          <p:nvPr>
            <p:ph type="sldNum" sz="quarter" idx="12"/>
          </p:nvPr>
        </p:nvSpPr>
        <p:spPr/>
        <p:txBody>
          <a:bodyPr/>
          <a:lstStyle/>
          <a:p>
            <a:pPr rtl="0"/>
            <a:fld id="{0FF54DE5-C571-48E8-A5BC-B369434E2F44}" type="slidenum">
              <a:rPr lang="en-GB" noProof="0" smtClean="0"/>
              <a:t>6</a:t>
            </a:fld>
            <a:endParaRPr lang="en-GB" noProof="0" dirty="0"/>
          </a:p>
        </p:txBody>
      </p:sp>
    </p:spTree>
    <p:extLst>
      <p:ext uri="{BB962C8B-B14F-4D97-AF65-F5344CB8AC3E}">
        <p14:creationId xmlns:p14="http://schemas.microsoft.com/office/powerpoint/2010/main" val="482652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Intended Outcomes of Curriculum </a:t>
            </a:r>
            <a:endParaRPr lang="en-US" sz="3200" dirty="0"/>
          </a:p>
        </p:txBody>
      </p:sp>
      <p:sp>
        <p:nvSpPr>
          <p:cNvPr id="3" name="Content Placeholder 2"/>
          <p:cNvSpPr>
            <a:spLocks noGrp="1"/>
          </p:cNvSpPr>
          <p:nvPr>
            <p:ph idx="1"/>
          </p:nvPr>
        </p:nvSpPr>
        <p:spPr/>
        <p:txBody>
          <a:bodyPr>
            <a:normAutofit/>
          </a:bodyPr>
          <a:lstStyle/>
          <a:p>
            <a:pPr marL="0" indent="0" fontAlgn="base">
              <a:buNone/>
            </a:pPr>
            <a:r>
              <a:rPr lang="en-US" sz="3200" dirty="0" smtClean="0"/>
              <a:t>Student will be able to (SWBAT):</a:t>
            </a:r>
          </a:p>
          <a:p>
            <a:pPr fontAlgn="base"/>
            <a:r>
              <a:rPr lang="en-US" sz="3200" dirty="0" smtClean="0"/>
              <a:t>Resist </a:t>
            </a:r>
            <a:r>
              <a:rPr lang="en-US" sz="3200" dirty="0"/>
              <a:t>their own curiosity, peer and advertising pressure to experiment with e-cigarettes</a:t>
            </a:r>
          </a:p>
          <a:p>
            <a:pPr fontAlgn="base"/>
            <a:r>
              <a:rPr lang="en-US" sz="3200" dirty="0" smtClean="0"/>
              <a:t>(Understand) </a:t>
            </a:r>
            <a:r>
              <a:rPr lang="en-US" sz="3200" dirty="0" smtClean="0">
                <a:solidFill>
                  <a:srgbClr val="FF0000"/>
                </a:solidFill>
              </a:rPr>
              <a:t>Describe </a:t>
            </a:r>
            <a:r>
              <a:rPr lang="en-US" sz="3200" dirty="0" smtClean="0"/>
              <a:t>that </a:t>
            </a:r>
            <a:r>
              <a:rPr lang="en-US" sz="3200" dirty="0"/>
              <a:t>e-cigarettes are addictive, unhealthy, and not as popular as they think</a:t>
            </a:r>
          </a:p>
          <a:p>
            <a:pPr fontAlgn="base"/>
            <a:r>
              <a:rPr lang="en-US" sz="3200" dirty="0"/>
              <a:t>Influence friends and peers not to use e-cigarettes</a:t>
            </a:r>
          </a:p>
          <a:p>
            <a:endParaRPr lang="en-US" sz="3200" dirty="0"/>
          </a:p>
        </p:txBody>
      </p:sp>
      <p:sp>
        <p:nvSpPr>
          <p:cNvPr id="6" name="Slide Number Placeholder 5"/>
          <p:cNvSpPr>
            <a:spLocks noGrp="1"/>
          </p:cNvSpPr>
          <p:nvPr>
            <p:ph type="sldNum" sz="quarter" idx="12"/>
          </p:nvPr>
        </p:nvSpPr>
        <p:spPr/>
        <p:txBody>
          <a:bodyPr/>
          <a:lstStyle/>
          <a:p>
            <a:pPr rtl="0"/>
            <a:fld id="{0FF54DE5-C571-48E8-A5BC-B369434E2F44}" type="slidenum">
              <a:rPr lang="en-GB" noProof="0" smtClean="0"/>
              <a:t>7</a:t>
            </a:fld>
            <a:endParaRPr lang="en-GB" noProof="0" dirty="0"/>
          </a:p>
        </p:txBody>
      </p:sp>
    </p:spTree>
    <p:extLst>
      <p:ext uri="{BB962C8B-B14F-4D97-AF65-F5344CB8AC3E}">
        <p14:creationId xmlns:p14="http://schemas.microsoft.com/office/powerpoint/2010/main" val="288553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Program Structure</a:t>
            </a:r>
            <a:endParaRPr lang="en-US" sz="3600" dirty="0"/>
          </a:p>
        </p:txBody>
      </p:sp>
      <p:sp>
        <p:nvSpPr>
          <p:cNvPr id="3" name="Content Placeholder 2"/>
          <p:cNvSpPr>
            <a:spLocks noGrp="1"/>
          </p:cNvSpPr>
          <p:nvPr>
            <p:ph idx="1"/>
          </p:nvPr>
        </p:nvSpPr>
        <p:spPr/>
        <p:txBody>
          <a:bodyPr/>
          <a:lstStyle/>
          <a:p>
            <a:pPr marL="400050" indent="-400050"/>
            <a:r>
              <a:rPr lang="en-US" sz="3200" dirty="0"/>
              <a:t> 4 unique lessons for each grade </a:t>
            </a:r>
            <a:r>
              <a:rPr lang="en-US" sz="3200" dirty="0" smtClean="0"/>
              <a:t>group</a:t>
            </a:r>
          </a:p>
          <a:p>
            <a:pPr marL="400050" indent="-400050"/>
            <a:r>
              <a:rPr lang="en-US" sz="3200" dirty="0" smtClean="0"/>
              <a:t>Lessons are approximately </a:t>
            </a:r>
            <a:r>
              <a:rPr lang="en-US" sz="3200" dirty="0"/>
              <a:t>35 </a:t>
            </a:r>
            <a:r>
              <a:rPr lang="en-US" sz="3200" dirty="0" smtClean="0"/>
              <a:t>minutes long. </a:t>
            </a:r>
          </a:p>
          <a:p>
            <a:pPr marL="400050" indent="-400050"/>
            <a:r>
              <a:rPr lang="en-US" sz="3200" dirty="0" smtClean="0"/>
              <a:t>Materials provided include: lesson plans </a:t>
            </a:r>
            <a:r>
              <a:rPr lang="en-US" sz="3200" dirty="0"/>
              <a:t>with learner outcomes, a detailed outline of directions, </a:t>
            </a:r>
            <a:r>
              <a:rPr lang="en-US" sz="3200" dirty="0" smtClean="0"/>
              <a:t>and corresponding </a:t>
            </a:r>
            <a:r>
              <a:rPr lang="en-US" sz="3200" dirty="0"/>
              <a:t>PowerPoint presentations. </a:t>
            </a:r>
            <a:endParaRPr lang="en-US" sz="3200" dirty="0" smtClean="0"/>
          </a:p>
          <a:p>
            <a:pPr marL="0" indent="0">
              <a:buNone/>
            </a:pPr>
            <a:endParaRPr lang="en-US" dirty="0"/>
          </a:p>
        </p:txBody>
      </p:sp>
      <p:sp>
        <p:nvSpPr>
          <p:cNvPr id="6" name="Slide Number Placeholder 5"/>
          <p:cNvSpPr>
            <a:spLocks noGrp="1"/>
          </p:cNvSpPr>
          <p:nvPr>
            <p:ph type="sldNum" sz="quarter" idx="12"/>
          </p:nvPr>
        </p:nvSpPr>
        <p:spPr/>
        <p:txBody>
          <a:bodyPr/>
          <a:lstStyle/>
          <a:p>
            <a:pPr rtl="0"/>
            <a:fld id="{0FF54DE5-C571-48E8-A5BC-B369434E2F44}" type="slidenum">
              <a:rPr lang="en-GB" noProof="0" smtClean="0"/>
              <a:t>8</a:t>
            </a:fld>
            <a:endParaRPr lang="en-GB" noProof="0" dirty="0"/>
          </a:p>
        </p:txBody>
      </p:sp>
    </p:spTree>
    <p:extLst>
      <p:ext uri="{BB962C8B-B14F-4D97-AF65-F5344CB8AC3E}">
        <p14:creationId xmlns:p14="http://schemas.microsoft.com/office/powerpoint/2010/main" val="693622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CATCH My Breath </a:t>
            </a:r>
            <a:endParaRPr lang="en-US" dirty="0"/>
          </a:p>
        </p:txBody>
      </p:sp>
      <p:sp>
        <p:nvSpPr>
          <p:cNvPr id="3" name="Content Placeholder 2"/>
          <p:cNvSpPr>
            <a:spLocks noGrp="1"/>
          </p:cNvSpPr>
          <p:nvPr>
            <p:ph idx="1"/>
          </p:nvPr>
        </p:nvSpPr>
        <p:spPr>
          <a:xfrm>
            <a:off x="1104900" y="1428750"/>
            <a:ext cx="9982200" cy="4743450"/>
          </a:xfrm>
        </p:spPr>
        <p:txBody>
          <a:bodyPr>
            <a:normAutofit/>
          </a:bodyPr>
          <a:lstStyle/>
          <a:p>
            <a:pPr fontAlgn="base"/>
            <a:r>
              <a:rPr lang="en-US" dirty="0" smtClean="0"/>
              <a:t>Based on Skills Based Health model</a:t>
            </a:r>
          </a:p>
          <a:p>
            <a:pPr fontAlgn="base"/>
            <a:r>
              <a:rPr lang="en-US" dirty="0" smtClean="0"/>
              <a:t>Uses participatory learning strategies</a:t>
            </a:r>
          </a:p>
          <a:p>
            <a:pPr fontAlgn="base"/>
            <a:r>
              <a:rPr lang="en-US" dirty="0" smtClean="0"/>
              <a:t>Emphasizes functional health knowledge</a:t>
            </a:r>
          </a:p>
          <a:p>
            <a:pPr fontAlgn="base"/>
            <a:r>
              <a:rPr lang="en-US" dirty="0" smtClean="0"/>
              <a:t>Health related skills taught through content </a:t>
            </a:r>
            <a:r>
              <a:rPr lang="en-US" dirty="0"/>
              <a:t>(</a:t>
            </a:r>
            <a:r>
              <a:rPr lang="en-US" dirty="0" smtClean="0"/>
              <a:t>vaping)</a:t>
            </a:r>
          </a:p>
          <a:p>
            <a:pPr lvl="1" fontAlgn="base"/>
            <a:r>
              <a:rPr lang="en-US" sz="2000" dirty="0" smtClean="0"/>
              <a:t>Disrupting </a:t>
            </a:r>
            <a:r>
              <a:rPr lang="en-US" sz="2000" dirty="0"/>
              <a:t>the norm held by youth that most teens smoke e-cigarettes</a:t>
            </a:r>
          </a:p>
          <a:p>
            <a:pPr lvl="1" fontAlgn="base"/>
            <a:r>
              <a:rPr lang="en-US" sz="2000" dirty="0"/>
              <a:t>Developing skills to resist peer pressure and advertising pressure to use e-cigarettes</a:t>
            </a:r>
          </a:p>
          <a:p>
            <a:pPr lvl="1" fontAlgn="base"/>
            <a:r>
              <a:rPr lang="en-US" sz="2000" dirty="0"/>
              <a:t>Understanding how advertising is designed to undermine credible health information</a:t>
            </a:r>
          </a:p>
          <a:p>
            <a:pPr lvl="1" fontAlgn="base"/>
            <a:r>
              <a:rPr lang="en-US" sz="2000" dirty="0"/>
              <a:t>Creating favorable non-smoking attitudes and beliefs about e-cigarettes</a:t>
            </a:r>
          </a:p>
          <a:p>
            <a:endParaRPr lang="en-US" dirty="0"/>
          </a:p>
        </p:txBody>
      </p:sp>
      <p:sp>
        <p:nvSpPr>
          <p:cNvPr id="6" name="Slide Number Placeholder 5"/>
          <p:cNvSpPr>
            <a:spLocks noGrp="1"/>
          </p:cNvSpPr>
          <p:nvPr>
            <p:ph type="sldNum" sz="quarter" idx="12"/>
          </p:nvPr>
        </p:nvSpPr>
        <p:spPr/>
        <p:txBody>
          <a:bodyPr/>
          <a:lstStyle/>
          <a:p>
            <a:pPr rtl="0"/>
            <a:fld id="{0FF54DE5-C571-48E8-A5BC-B369434E2F44}" type="slidenum">
              <a:rPr lang="en-GB" noProof="0" smtClean="0"/>
              <a:t>9</a:t>
            </a:fld>
            <a:endParaRPr lang="en-GB" noProof="0" dirty="0"/>
          </a:p>
        </p:txBody>
      </p:sp>
    </p:spTree>
    <p:extLst>
      <p:ext uri="{BB962C8B-B14F-4D97-AF65-F5344CB8AC3E}">
        <p14:creationId xmlns:p14="http://schemas.microsoft.com/office/powerpoint/2010/main" val="1605730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899" y="152399"/>
            <a:ext cx="9980682" cy="847725"/>
          </a:xfrm>
        </p:spPr>
        <p:txBody>
          <a:bodyPr/>
          <a:lstStyle/>
          <a:p>
            <a:pPr algn="ctr"/>
            <a:r>
              <a:rPr lang="en-US" dirty="0" smtClean="0"/>
              <a:t>GRADES 5 – 6 Sequence of Lessons</a:t>
            </a:r>
            <a:endParaRPr lang="en-US"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809901200"/>
              </p:ext>
            </p:extLst>
          </p:nvPr>
        </p:nvGraphicFramePr>
        <p:xfrm>
          <a:off x="666749" y="1371600"/>
          <a:ext cx="11134726" cy="4394200"/>
        </p:xfrm>
        <a:graphic>
          <a:graphicData uri="http://schemas.openxmlformats.org/drawingml/2006/table">
            <a:tbl>
              <a:tblPr firstRow="1" bandRow="1">
                <a:tableStyleId>{5C22544A-7EE6-4342-B048-85BDC9FD1C3A}</a:tableStyleId>
              </a:tblPr>
              <a:tblGrid>
                <a:gridCol w="3098359">
                  <a:extLst>
                    <a:ext uri="{9D8B030D-6E8A-4147-A177-3AD203B41FA5}">
                      <a16:colId xmlns:a16="http://schemas.microsoft.com/office/drawing/2014/main" val="1023683088"/>
                    </a:ext>
                  </a:extLst>
                </a:gridCol>
                <a:gridCol w="8036367">
                  <a:extLst>
                    <a:ext uri="{9D8B030D-6E8A-4147-A177-3AD203B41FA5}">
                      <a16:colId xmlns:a16="http://schemas.microsoft.com/office/drawing/2014/main" val="2559490820"/>
                    </a:ext>
                  </a:extLst>
                </a:gridCol>
              </a:tblGrid>
              <a:tr h="370840">
                <a:tc>
                  <a:txBody>
                    <a:bodyPr/>
                    <a:lstStyle/>
                    <a:p>
                      <a:r>
                        <a:rPr lang="en-US" dirty="0" smtClean="0"/>
                        <a:t>Lesson</a:t>
                      </a:r>
                      <a:r>
                        <a:rPr lang="en-US" baseline="0" dirty="0" smtClean="0"/>
                        <a:t> Focus</a:t>
                      </a:r>
                      <a:endParaRPr lang="en-US" dirty="0"/>
                    </a:p>
                  </a:txBody>
                  <a:tcPr/>
                </a:tc>
                <a:tc>
                  <a:txBody>
                    <a:bodyPr/>
                    <a:lstStyle/>
                    <a:p>
                      <a:r>
                        <a:rPr lang="en-US" dirty="0" smtClean="0"/>
                        <a:t>Lesson Objectives</a:t>
                      </a:r>
                      <a:endParaRPr lang="en-US" dirty="0"/>
                    </a:p>
                  </a:txBody>
                  <a:tcPr/>
                </a:tc>
                <a:extLst>
                  <a:ext uri="{0D108BD9-81ED-4DB2-BD59-A6C34878D82A}">
                    <a16:rowId xmlns:a16="http://schemas.microsoft.com/office/drawing/2014/main" val="635204112"/>
                  </a:ext>
                </a:extLst>
              </a:tr>
              <a:tr h="370840">
                <a:tc>
                  <a:txBody>
                    <a:bodyPr/>
                    <a:lstStyle/>
                    <a:p>
                      <a:pPr rtl="0"/>
                      <a:r>
                        <a:rPr lang="en-US" sz="1800" b="1" i="0" u="none" strike="noStrike" kern="1200" dirty="0" smtClean="0">
                          <a:solidFill>
                            <a:schemeClr val="dk1"/>
                          </a:solidFill>
                          <a:effectLst/>
                          <a:latin typeface="+mn-lt"/>
                          <a:ea typeface="+mn-ea"/>
                          <a:cs typeface="+mn-cs"/>
                        </a:rPr>
                        <a:t>Session 1: Consequences of using e-cigarettes</a:t>
                      </a:r>
                      <a:endParaRPr lang="en-US" b="0" dirty="0" smtClean="0">
                        <a:effectLst/>
                      </a:endParaRPr>
                    </a:p>
                    <a:p>
                      <a:r>
                        <a:rPr lang="en-US" dirty="0" smtClean="0"/>
                        <a:t/>
                      </a:r>
                      <a:br>
                        <a:rPr lang="en-US" dirty="0" smtClean="0"/>
                      </a:br>
                      <a:endParaRPr lang="en-US" dirty="0"/>
                    </a:p>
                  </a:txBody>
                  <a:tcPr/>
                </a:tc>
                <a:tc>
                  <a:txBody>
                    <a:bodyPr/>
                    <a:lstStyle/>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Identify negative consequences of e-cigarette use.</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Describe the health hazards associated with e-cigarette use.</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Analyze the safety of flavor chemicals and their role in e-cigarette marketing.</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Analyze basic ingredients in e-liquid.</a:t>
                      </a:r>
                    </a:p>
                    <a:p>
                      <a:endParaRPr lang="en-US" dirty="0"/>
                    </a:p>
                  </a:txBody>
                  <a:tcPr/>
                </a:tc>
                <a:extLst>
                  <a:ext uri="{0D108BD9-81ED-4DB2-BD59-A6C34878D82A}">
                    <a16:rowId xmlns:a16="http://schemas.microsoft.com/office/drawing/2014/main" val="904123312"/>
                  </a:ext>
                </a:extLst>
              </a:tr>
              <a:tr h="370840">
                <a:tc>
                  <a:txBody>
                    <a:bodyPr/>
                    <a:lstStyle/>
                    <a:p>
                      <a:pPr rtl="0"/>
                      <a:r>
                        <a:rPr lang="en-US" sz="1800" b="1" i="0" u="none" strike="noStrike" kern="1200" dirty="0" smtClean="0">
                          <a:solidFill>
                            <a:schemeClr val="dk1"/>
                          </a:solidFill>
                          <a:effectLst/>
                          <a:latin typeface="+mn-lt"/>
                          <a:ea typeface="+mn-ea"/>
                          <a:cs typeface="+mn-cs"/>
                        </a:rPr>
                        <a:t>Session 2: Making our own choices</a:t>
                      </a:r>
                      <a:endParaRPr lang="en-US" b="0" dirty="0" smtClean="0">
                        <a:effectLst/>
                      </a:endParaRPr>
                    </a:p>
                    <a:p>
                      <a:r>
                        <a:rPr lang="en-US" dirty="0" smtClean="0"/>
                        <a:t/>
                      </a:r>
                      <a:br>
                        <a:rPr lang="en-US" dirty="0" smtClean="0"/>
                      </a:br>
                      <a:endParaRPr lang="en-US" dirty="0"/>
                    </a:p>
                  </a:txBody>
                  <a:tcPr/>
                </a:tc>
                <a:tc>
                  <a:txBody>
                    <a:bodyPr/>
                    <a:lstStyle/>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Identify the percentage of e-cigarette users in middle school and high school and describe nonsmokers as the majority.</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Describe the harmful consequences of e-cigarette use.</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Identify reasons why teens may begin using e-cigarettes.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Identify positive alternatives to using e-cigarettes.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Develop, practice and demonstrate refusal skills and smart exit strategies.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Interview an adult regarding tough choices and tobacco use.</a:t>
                      </a:r>
                    </a:p>
                    <a:p>
                      <a:endParaRPr lang="en-US" dirty="0"/>
                    </a:p>
                  </a:txBody>
                  <a:tcPr/>
                </a:tc>
                <a:extLst>
                  <a:ext uri="{0D108BD9-81ED-4DB2-BD59-A6C34878D82A}">
                    <a16:rowId xmlns:a16="http://schemas.microsoft.com/office/drawing/2014/main" val="4257613722"/>
                  </a:ext>
                </a:extLst>
              </a:tr>
            </a:tbl>
          </a:graphicData>
        </a:graphic>
      </p:graphicFrame>
      <p:sp>
        <p:nvSpPr>
          <p:cNvPr id="8" name="Slide Number Placeholder 7"/>
          <p:cNvSpPr>
            <a:spLocks noGrp="1"/>
          </p:cNvSpPr>
          <p:nvPr>
            <p:ph type="sldNum" sz="quarter" idx="12"/>
          </p:nvPr>
        </p:nvSpPr>
        <p:spPr/>
        <p:txBody>
          <a:bodyPr/>
          <a:lstStyle/>
          <a:p>
            <a:pPr rtl="0"/>
            <a:fld id="{0FF54DE5-C571-48E8-A5BC-B369434E2F44}" type="slidenum">
              <a:rPr lang="en-GB" noProof="0" smtClean="0"/>
              <a:t>10</a:t>
            </a:fld>
            <a:endParaRPr lang="en-GB" noProof="0" dirty="0"/>
          </a:p>
        </p:txBody>
      </p:sp>
    </p:spTree>
    <p:extLst>
      <p:ext uri="{BB962C8B-B14F-4D97-AF65-F5344CB8AC3E}">
        <p14:creationId xmlns:p14="http://schemas.microsoft.com/office/powerpoint/2010/main" val="2850581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899" y="152400"/>
            <a:ext cx="9980682" cy="628650"/>
          </a:xfrm>
        </p:spPr>
        <p:txBody>
          <a:bodyPr/>
          <a:lstStyle/>
          <a:p>
            <a:r>
              <a:rPr lang="en-US" dirty="0" smtClean="0"/>
              <a:t>Grades 5 – 6, continues</a:t>
            </a:r>
            <a:endParaRPr lang="en-US"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127027433"/>
              </p:ext>
            </p:extLst>
          </p:nvPr>
        </p:nvGraphicFramePr>
        <p:xfrm>
          <a:off x="532639" y="857250"/>
          <a:ext cx="11125201" cy="5765800"/>
        </p:xfrm>
        <a:graphic>
          <a:graphicData uri="http://schemas.openxmlformats.org/drawingml/2006/table">
            <a:tbl>
              <a:tblPr firstRow="1" bandRow="1">
                <a:tableStyleId>{5C22544A-7EE6-4342-B048-85BDC9FD1C3A}</a:tableStyleId>
              </a:tblPr>
              <a:tblGrid>
                <a:gridCol w="3095709">
                  <a:extLst>
                    <a:ext uri="{9D8B030D-6E8A-4147-A177-3AD203B41FA5}">
                      <a16:colId xmlns:a16="http://schemas.microsoft.com/office/drawing/2014/main" val="1023683088"/>
                    </a:ext>
                  </a:extLst>
                </a:gridCol>
                <a:gridCol w="8029492">
                  <a:extLst>
                    <a:ext uri="{9D8B030D-6E8A-4147-A177-3AD203B41FA5}">
                      <a16:colId xmlns:a16="http://schemas.microsoft.com/office/drawing/2014/main" val="2559490820"/>
                    </a:ext>
                  </a:extLst>
                </a:gridCol>
              </a:tblGrid>
              <a:tr h="370840">
                <a:tc>
                  <a:txBody>
                    <a:bodyPr/>
                    <a:lstStyle/>
                    <a:p>
                      <a:r>
                        <a:rPr lang="en-US" dirty="0" smtClean="0"/>
                        <a:t>Lesson</a:t>
                      </a:r>
                      <a:r>
                        <a:rPr lang="en-US" baseline="0" dirty="0" smtClean="0"/>
                        <a:t> Focus</a:t>
                      </a:r>
                      <a:endParaRPr lang="en-US" dirty="0"/>
                    </a:p>
                  </a:txBody>
                  <a:tcPr/>
                </a:tc>
                <a:tc>
                  <a:txBody>
                    <a:bodyPr/>
                    <a:lstStyle/>
                    <a:p>
                      <a:r>
                        <a:rPr lang="en-US" dirty="0" smtClean="0"/>
                        <a:t>Lesson Objectives</a:t>
                      </a:r>
                      <a:endParaRPr lang="en-US" dirty="0"/>
                    </a:p>
                  </a:txBody>
                  <a:tcPr/>
                </a:tc>
                <a:extLst>
                  <a:ext uri="{0D108BD9-81ED-4DB2-BD59-A6C34878D82A}">
                    <a16:rowId xmlns:a16="http://schemas.microsoft.com/office/drawing/2014/main" val="635204112"/>
                  </a:ext>
                </a:extLst>
              </a:tr>
              <a:tr h="370840">
                <a:tc>
                  <a:txBody>
                    <a:bodyPr/>
                    <a:lstStyle/>
                    <a:p>
                      <a:pPr rtl="0"/>
                      <a:r>
                        <a:rPr lang="en-US" sz="1800" b="1" i="0" u="none" strike="noStrike" kern="1200" dirty="0" smtClean="0">
                          <a:solidFill>
                            <a:schemeClr val="dk1"/>
                          </a:solidFill>
                          <a:effectLst/>
                          <a:latin typeface="+mn-lt"/>
                          <a:ea typeface="+mn-ea"/>
                          <a:cs typeface="+mn-cs"/>
                        </a:rPr>
                        <a:t>Session 3: Don’t let them lie and win</a:t>
                      </a:r>
                      <a:endParaRPr lang="en-US" b="0" dirty="0" smtClean="0">
                        <a:effectLst/>
                      </a:endParaRPr>
                    </a:p>
                    <a:p>
                      <a:r>
                        <a:rPr lang="en-US" dirty="0" smtClean="0"/>
                        <a:t/>
                      </a:r>
                      <a:br>
                        <a:rPr lang="en-US" dirty="0" smtClean="0"/>
                      </a:br>
                      <a:endParaRPr lang="en-US" dirty="0"/>
                    </a:p>
                  </a:txBody>
                  <a:tcPr/>
                </a:tc>
                <a:tc>
                  <a:txBody>
                    <a:bodyPr/>
                    <a:lstStyle/>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Recognize situations and places that may be high-risk for being offered an e-cigarette.</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Discover the amount of money the tobacco and e-cigarette industry spends on advertising its products.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Describe the role of advertising dollars in e-cigarette use.</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Recognize indirect and direct advertising strategies.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Recognize the covert methods that the tobacco and e-cigarette industry uses to attract new e-cigarette users.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Analyze some of the propaganda techniques tobacco and e-cigarette companies use to sell their brand of e-cigarette.</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Develop a messaging project (warning label) that addresses misconceptions and promotes the benefits of being e-cigarette-free.</a:t>
                      </a:r>
                    </a:p>
                    <a:p>
                      <a:endParaRPr lang="en-US" dirty="0"/>
                    </a:p>
                  </a:txBody>
                  <a:tcPr/>
                </a:tc>
                <a:extLst>
                  <a:ext uri="{0D108BD9-81ED-4DB2-BD59-A6C34878D82A}">
                    <a16:rowId xmlns:a16="http://schemas.microsoft.com/office/drawing/2014/main" val="904123312"/>
                  </a:ext>
                </a:extLst>
              </a:tr>
              <a:tr h="370840">
                <a:tc>
                  <a:txBody>
                    <a:bodyPr/>
                    <a:lstStyle/>
                    <a:p>
                      <a:pPr rtl="0"/>
                      <a:r>
                        <a:rPr lang="en-US" sz="1800" b="1" i="0" u="none" strike="noStrike" kern="1200" dirty="0" smtClean="0">
                          <a:solidFill>
                            <a:schemeClr val="dk1"/>
                          </a:solidFill>
                          <a:effectLst/>
                          <a:latin typeface="+mn-lt"/>
                          <a:ea typeface="+mn-ea"/>
                          <a:cs typeface="+mn-cs"/>
                        </a:rPr>
                        <a:t>Session 4: Your Life. Your Choice</a:t>
                      </a:r>
                      <a:r>
                        <a:rPr lang="en-US" sz="1800" b="0" i="0" u="none" strike="noStrike" kern="1200" dirty="0" smtClean="0">
                          <a:solidFill>
                            <a:schemeClr val="dk1"/>
                          </a:solidFill>
                          <a:effectLst/>
                          <a:latin typeface="+mn-lt"/>
                          <a:ea typeface="+mn-ea"/>
                          <a:cs typeface="+mn-cs"/>
                        </a:rPr>
                        <a:t>.</a:t>
                      </a:r>
                      <a:endParaRPr lang="en-US" b="0" dirty="0" smtClean="0">
                        <a:effectLst/>
                      </a:endParaRPr>
                    </a:p>
                    <a:p>
                      <a:r>
                        <a:rPr lang="en-US" dirty="0" smtClean="0"/>
                        <a:t/>
                      </a:r>
                      <a:br>
                        <a:rPr lang="en-US" dirty="0" smtClean="0"/>
                      </a:br>
                      <a:endParaRPr lang="en-US" dirty="0"/>
                    </a:p>
                  </a:txBody>
                  <a:tcPr/>
                </a:tc>
                <a:tc>
                  <a:txBody>
                    <a:bodyPr/>
                    <a:lstStyle/>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Review the covert methods that the tobacco and e-cigarette industry uses to attract new e-cigarette users.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Develop and present a messaging project (warning label) that addresses misconceptions and promotes the benefits of being e-cigarette-free.</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Make a personal goal regarding e-cigarette use.</a:t>
                      </a:r>
                    </a:p>
                    <a:p>
                      <a:pPr marL="285750" indent="-285750">
                        <a:buFont typeface="Arial" panose="020B0604020202020204" pitchFamily="34" charset="0"/>
                        <a:buChar char="•"/>
                      </a:pPr>
                      <a:endParaRPr lang="en-US" dirty="0"/>
                    </a:p>
                  </a:txBody>
                  <a:tcPr/>
                </a:tc>
                <a:extLst>
                  <a:ext uri="{0D108BD9-81ED-4DB2-BD59-A6C34878D82A}">
                    <a16:rowId xmlns:a16="http://schemas.microsoft.com/office/drawing/2014/main" val="4257613722"/>
                  </a:ext>
                </a:extLst>
              </a:tr>
            </a:tbl>
          </a:graphicData>
        </a:graphic>
      </p:graphicFrame>
      <p:sp>
        <p:nvSpPr>
          <p:cNvPr id="4" name="Slide Number Placeholder 3"/>
          <p:cNvSpPr>
            <a:spLocks noGrp="1"/>
          </p:cNvSpPr>
          <p:nvPr>
            <p:ph type="sldNum" sz="quarter" idx="12"/>
          </p:nvPr>
        </p:nvSpPr>
        <p:spPr/>
        <p:txBody>
          <a:bodyPr/>
          <a:lstStyle/>
          <a:p>
            <a:pPr rtl="0"/>
            <a:fld id="{0FF54DE5-C571-48E8-A5BC-B369434E2F44}" type="slidenum">
              <a:rPr lang="en-GB" noProof="0" smtClean="0"/>
              <a:t>11</a:t>
            </a:fld>
            <a:endParaRPr lang="en-GB" noProof="0" dirty="0"/>
          </a:p>
        </p:txBody>
      </p:sp>
    </p:spTree>
    <p:extLst>
      <p:ext uri="{BB962C8B-B14F-4D97-AF65-F5344CB8AC3E}">
        <p14:creationId xmlns:p14="http://schemas.microsoft.com/office/powerpoint/2010/main" val="3798391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899" y="152399"/>
            <a:ext cx="9980682" cy="847725"/>
          </a:xfrm>
        </p:spPr>
        <p:txBody>
          <a:bodyPr/>
          <a:lstStyle/>
          <a:p>
            <a:pPr algn="ctr"/>
            <a:r>
              <a:rPr lang="en-US" dirty="0" smtClean="0"/>
              <a:t>GRADES 9-12 Sequence of Lessons</a:t>
            </a:r>
            <a:endParaRPr lang="en-US"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787081098"/>
              </p:ext>
            </p:extLst>
          </p:nvPr>
        </p:nvGraphicFramePr>
        <p:xfrm>
          <a:off x="666749" y="1371600"/>
          <a:ext cx="11134726" cy="3571240"/>
        </p:xfrm>
        <a:graphic>
          <a:graphicData uri="http://schemas.openxmlformats.org/drawingml/2006/table">
            <a:tbl>
              <a:tblPr firstRow="1" bandRow="1">
                <a:tableStyleId>{5C22544A-7EE6-4342-B048-85BDC9FD1C3A}</a:tableStyleId>
              </a:tblPr>
              <a:tblGrid>
                <a:gridCol w="3098359">
                  <a:extLst>
                    <a:ext uri="{9D8B030D-6E8A-4147-A177-3AD203B41FA5}">
                      <a16:colId xmlns:a16="http://schemas.microsoft.com/office/drawing/2014/main" val="1023683088"/>
                    </a:ext>
                  </a:extLst>
                </a:gridCol>
                <a:gridCol w="8036367">
                  <a:extLst>
                    <a:ext uri="{9D8B030D-6E8A-4147-A177-3AD203B41FA5}">
                      <a16:colId xmlns:a16="http://schemas.microsoft.com/office/drawing/2014/main" val="2559490820"/>
                    </a:ext>
                  </a:extLst>
                </a:gridCol>
              </a:tblGrid>
              <a:tr h="370840">
                <a:tc>
                  <a:txBody>
                    <a:bodyPr/>
                    <a:lstStyle/>
                    <a:p>
                      <a:r>
                        <a:rPr lang="en-US" dirty="0" smtClean="0"/>
                        <a:t>Lesson</a:t>
                      </a:r>
                      <a:r>
                        <a:rPr lang="en-US" baseline="0" dirty="0" smtClean="0"/>
                        <a:t> Focus</a:t>
                      </a:r>
                      <a:endParaRPr lang="en-US" dirty="0"/>
                    </a:p>
                  </a:txBody>
                  <a:tcPr/>
                </a:tc>
                <a:tc>
                  <a:txBody>
                    <a:bodyPr/>
                    <a:lstStyle/>
                    <a:p>
                      <a:r>
                        <a:rPr lang="en-US" dirty="0" smtClean="0"/>
                        <a:t>Lesson Objectives</a:t>
                      </a:r>
                      <a:endParaRPr lang="en-US" dirty="0"/>
                    </a:p>
                  </a:txBody>
                  <a:tcPr/>
                </a:tc>
                <a:extLst>
                  <a:ext uri="{0D108BD9-81ED-4DB2-BD59-A6C34878D82A}">
                    <a16:rowId xmlns:a16="http://schemas.microsoft.com/office/drawing/2014/main" val="635204112"/>
                  </a:ext>
                </a:extLst>
              </a:tr>
              <a:tr h="370840">
                <a:tc>
                  <a:txBody>
                    <a:bodyPr/>
                    <a:lstStyle/>
                    <a:p>
                      <a:pPr rtl="0"/>
                      <a:r>
                        <a:rPr lang="en-US" sz="1800" b="1" i="0" u="none" strike="noStrike" kern="1200" dirty="0" smtClean="0">
                          <a:solidFill>
                            <a:schemeClr val="dk1"/>
                          </a:solidFill>
                          <a:effectLst/>
                          <a:latin typeface="+mn-lt"/>
                          <a:ea typeface="+mn-ea"/>
                          <a:cs typeface="+mn-cs"/>
                        </a:rPr>
                        <a:t>Session 1: </a:t>
                      </a:r>
                      <a:r>
                        <a:rPr lang="en-US" b="1" dirty="0" smtClean="0"/>
                        <a:t>Designed for addiction</a:t>
                      </a:r>
                      <a:endParaRPr lang="en-US" b="1" dirty="0"/>
                    </a:p>
                  </a:txBody>
                  <a:tcPr/>
                </a:tc>
                <a:tc>
                  <a:txBody>
                    <a:bodyPr/>
                    <a:lstStyle/>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Understand the highly-addictive nature of nicotine.</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Describe the health hazards associated with e-cigarette use.</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Identify the health and social consequences of e-cigarette use.</a:t>
                      </a:r>
                    </a:p>
                    <a:p>
                      <a:endParaRPr lang="en-US" dirty="0"/>
                    </a:p>
                  </a:txBody>
                  <a:tcPr/>
                </a:tc>
                <a:extLst>
                  <a:ext uri="{0D108BD9-81ED-4DB2-BD59-A6C34878D82A}">
                    <a16:rowId xmlns:a16="http://schemas.microsoft.com/office/drawing/2014/main" val="904123312"/>
                  </a:ext>
                </a:extLst>
              </a:tr>
              <a:tr h="370840">
                <a:tc>
                  <a:txBody>
                    <a:bodyPr/>
                    <a:lstStyle/>
                    <a:p>
                      <a:pPr rtl="0"/>
                      <a:r>
                        <a:rPr lang="en-US" sz="1800" b="1" i="0" u="none" strike="noStrike" kern="1200" dirty="0" smtClean="0">
                          <a:solidFill>
                            <a:schemeClr val="dk1"/>
                          </a:solidFill>
                          <a:effectLst/>
                          <a:latin typeface="+mn-lt"/>
                          <a:ea typeface="+mn-ea"/>
                          <a:cs typeface="+mn-cs"/>
                        </a:rPr>
                        <a:t>Session 2: What could go wrong?</a:t>
                      </a:r>
                      <a:endParaRPr lang="en-US" b="0" dirty="0" smtClean="0">
                        <a:effectLst/>
                      </a:endParaRPr>
                    </a:p>
                    <a:p>
                      <a:r>
                        <a:rPr lang="en-US" dirty="0" smtClean="0"/>
                        <a:t/>
                      </a:r>
                      <a:br>
                        <a:rPr lang="en-US" dirty="0" smtClean="0"/>
                      </a:br>
                      <a:r>
                        <a:rPr lang="en-US" dirty="0" smtClean="0"/>
                        <a:t/>
                      </a:r>
                      <a:br>
                        <a:rPr lang="en-US" dirty="0" smtClean="0"/>
                      </a:br>
                      <a:endParaRPr lang="en-US" dirty="0"/>
                    </a:p>
                  </a:txBody>
                  <a:tcPr/>
                </a:tc>
                <a:tc>
                  <a:txBody>
                    <a:bodyPr/>
                    <a:lstStyle/>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Identify existing knowledge or perceptions of e-cigarettes.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Dispel misconceptions about e-cigarettes.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Synthesize information about the health and social consequences of using tobacco products such as e-cigarettes.</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Discover ways to quit using tobacco products (including e-cigarettes) and support peers who want to quit by offering encouragement and referring cessation resources to them.</a:t>
                      </a:r>
                      <a:endParaRPr lang="en-US" sz="1800" b="0" i="0" u="none" strike="noStrike" kern="1200" dirty="0">
                        <a:solidFill>
                          <a:schemeClr val="dk1"/>
                        </a:solidFill>
                        <a:effectLst/>
                        <a:latin typeface="+mn-lt"/>
                        <a:ea typeface="+mn-ea"/>
                        <a:cs typeface="+mn-cs"/>
                      </a:endParaRPr>
                    </a:p>
                  </a:txBody>
                  <a:tcPr/>
                </a:tc>
                <a:extLst>
                  <a:ext uri="{0D108BD9-81ED-4DB2-BD59-A6C34878D82A}">
                    <a16:rowId xmlns:a16="http://schemas.microsoft.com/office/drawing/2014/main" val="4257613722"/>
                  </a:ext>
                </a:extLst>
              </a:tr>
            </a:tbl>
          </a:graphicData>
        </a:graphic>
      </p:graphicFrame>
      <p:sp>
        <p:nvSpPr>
          <p:cNvPr id="4" name="Slide Number Placeholder 3"/>
          <p:cNvSpPr>
            <a:spLocks noGrp="1"/>
          </p:cNvSpPr>
          <p:nvPr>
            <p:ph type="sldNum" sz="quarter" idx="12"/>
          </p:nvPr>
        </p:nvSpPr>
        <p:spPr/>
        <p:txBody>
          <a:bodyPr/>
          <a:lstStyle/>
          <a:p>
            <a:pPr rtl="0"/>
            <a:fld id="{0FF54DE5-C571-48E8-A5BC-B369434E2F44}" type="slidenum">
              <a:rPr lang="en-GB" noProof="0" smtClean="0"/>
              <a:t>12</a:t>
            </a:fld>
            <a:endParaRPr lang="en-GB" noProof="0" dirty="0"/>
          </a:p>
        </p:txBody>
      </p:sp>
    </p:spTree>
    <p:extLst>
      <p:ext uri="{BB962C8B-B14F-4D97-AF65-F5344CB8AC3E}">
        <p14:creationId xmlns:p14="http://schemas.microsoft.com/office/powerpoint/2010/main" val="814216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4899" y="152399"/>
            <a:ext cx="9980682" cy="847725"/>
          </a:xfrm>
        </p:spPr>
        <p:txBody>
          <a:bodyPr/>
          <a:lstStyle/>
          <a:p>
            <a:pPr algn="ctr"/>
            <a:r>
              <a:rPr lang="en-US" dirty="0" smtClean="0"/>
              <a:t>GRADES 9-12, continued</a:t>
            </a:r>
            <a:endParaRPr lang="en-US" dirty="0"/>
          </a:p>
        </p:txBody>
      </p:sp>
      <p:graphicFrame>
        <p:nvGraphicFramePr>
          <p:cNvPr id="6" name="Content Placeholder 5"/>
          <p:cNvGraphicFramePr>
            <a:graphicFrameLocks noGrp="1"/>
          </p:cNvGraphicFramePr>
          <p:nvPr>
            <p:ph sz="half" idx="1"/>
            <p:extLst>
              <p:ext uri="{D42A27DB-BD31-4B8C-83A1-F6EECF244321}">
                <p14:modId xmlns:p14="http://schemas.microsoft.com/office/powerpoint/2010/main" val="3600524202"/>
              </p:ext>
            </p:extLst>
          </p:nvPr>
        </p:nvGraphicFramePr>
        <p:xfrm>
          <a:off x="666749" y="1371600"/>
          <a:ext cx="11134726" cy="3296920"/>
        </p:xfrm>
        <a:graphic>
          <a:graphicData uri="http://schemas.openxmlformats.org/drawingml/2006/table">
            <a:tbl>
              <a:tblPr firstRow="1" bandRow="1">
                <a:tableStyleId>{5C22544A-7EE6-4342-B048-85BDC9FD1C3A}</a:tableStyleId>
              </a:tblPr>
              <a:tblGrid>
                <a:gridCol w="3098359">
                  <a:extLst>
                    <a:ext uri="{9D8B030D-6E8A-4147-A177-3AD203B41FA5}">
                      <a16:colId xmlns:a16="http://schemas.microsoft.com/office/drawing/2014/main" val="1023683088"/>
                    </a:ext>
                  </a:extLst>
                </a:gridCol>
                <a:gridCol w="8036367">
                  <a:extLst>
                    <a:ext uri="{9D8B030D-6E8A-4147-A177-3AD203B41FA5}">
                      <a16:colId xmlns:a16="http://schemas.microsoft.com/office/drawing/2014/main" val="2559490820"/>
                    </a:ext>
                  </a:extLst>
                </a:gridCol>
              </a:tblGrid>
              <a:tr h="370840">
                <a:tc>
                  <a:txBody>
                    <a:bodyPr/>
                    <a:lstStyle/>
                    <a:p>
                      <a:r>
                        <a:rPr lang="en-US" dirty="0" smtClean="0"/>
                        <a:t>Lesson</a:t>
                      </a:r>
                      <a:r>
                        <a:rPr lang="en-US" baseline="0" dirty="0" smtClean="0"/>
                        <a:t> Focus</a:t>
                      </a:r>
                      <a:endParaRPr lang="en-US" dirty="0"/>
                    </a:p>
                  </a:txBody>
                  <a:tcPr/>
                </a:tc>
                <a:tc>
                  <a:txBody>
                    <a:bodyPr/>
                    <a:lstStyle/>
                    <a:p>
                      <a:r>
                        <a:rPr lang="en-US" dirty="0" smtClean="0"/>
                        <a:t>Lesson Objectives</a:t>
                      </a:r>
                      <a:endParaRPr lang="en-US" dirty="0"/>
                    </a:p>
                  </a:txBody>
                  <a:tcPr/>
                </a:tc>
                <a:extLst>
                  <a:ext uri="{0D108BD9-81ED-4DB2-BD59-A6C34878D82A}">
                    <a16:rowId xmlns:a16="http://schemas.microsoft.com/office/drawing/2014/main" val="635204112"/>
                  </a:ext>
                </a:extLst>
              </a:tr>
              <a:tr h="370840">
                <a:tc>
                  <a:txBody>
                    <a:bodyPr/>
                    <a:lstStyle/>
                    <a:p>
                      <a:pPr rtl="0"/>
                      <a:r>
                        <a:rPr lang="en-US" sz="1800" b="1" i="0" u="none" strike="noStrike" kern="1200" dirty="0" smtClean="0">
                          <a:solidFill>
                            <a:schemeClr val="dk1"/>
                          </a:solidFill>
                          <a:effectLst/>
                          <a:latin typeface="+mn-lt"/>
                          <a:ea typeface="+mn-ea"/>
                          <a:cs typeface="+mn-cs"/>
                        </a:rPr>
                        <a:t>Session 3: Co-create &amp; hack the system</a:t>
                      </a:r>
                      <a:endParaRPr lang="en-US" b="0" dirty="0" smtClean="0">
                        <a:effectLst/>
                      </a:endParaRPr>
                    </a:p>
                    <a:p>
                      <a:r>
                        <a:rPr lang="en-US" dirty="0" smtClean="0"/>
                        <a:t/>
                      </a:r>
                      <a:br>
                        <a:rPr lang="en-US" dirty="0" smtClean="0"/>
                      </a:br>
                      <a:r>
                        <a:rPr lang="en-US" dirty="0" smtClean="0"/>
                        <a:t/>
                      </a:r>
                      <a:br>
                        <a:rPr lang="en-US" dirty="0" smtClean="0"/>
                      </a:br>
                      <a:endParaRPr lang="en-US" dirty="0"/>
                    </a:p>
                  </a:txBody>
                  <a:tcPr/>
                </a:tc>
                <a:tc>
                  <a:txBody>
                    <a:bodyPr/>
                    <a:lstStyle/>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Learn about laws, rules and regulations regarding tobacco and e-cigarettes. </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Discuss the reason behind such rules and how it applies to youth.</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Understand that they can participate actively in such policy making.</a:t>
                      </a:r>
                    </a:p>
                    <a:p>
                      <a:endParaRPr lang="en-US" dirty="0"/>
                    </a:p>
                  </a:txBody>
                  <a:tcPr/>
                </a:tc>
                <a:extLst>
                  <a:ext uri="{0D108BD9-81ED-4DB2-BD59-A6C34878D82A}">
                    <a16:rowId xmlns:a16="http://schemas.microsoft.com/office/drawing/2014/main" val="904123312"/>
                  </a:ext>
                </a:extLst>
              </a:tr>
              <a:tr h="370840">
                <a:tc>
                  <a:txBody>
                    <a:bodyPr/>
                    <a:lstStyle/>
                    <a:p>
                      <a:pPr rtl="0"/>
                      <a:r>
                        <a:rPr lang="en-US" sz="1800" b="1" i="0" u="none" strike="noStrike" kern="1200" dirty="0" smtClean="0">
                          <a:solidFill>
                            <a:schemeClr val="dk1"/>
                          </a:solidFill>
                          <a:effectLst/>
                          <a:latin typeface="+mn-lt"/>
                          <a:ea typeface="+mn-ea"/>
                          <a:cs typeface="+mn-cs"/>
                        </a:rPr>
                        <a:t>Session 4: Take Control of Your Life</a:t>
                      </a:r>
                      <a:endParaRPr lang="en-US" b="0" dirty="0" smtClean="0">
                        <a:effectLst/>
                      </a:endParaRPr>
                    </a:p>
                    <a:p>
                      <a:r>
                        <a:rPr lang="en-US" dirty="0" smtClean="0"/>
                        <a:t/>
                      </a:r>
                      <a:br>
                        <a:rPr lang="en-US" dirty="0" smtClean="0"/>
                      </a:br>
                      <a:r>
                        <a:rPr lang="en-US" dirty="0" smtClean="0"/>
                        <a:t/>
                      </a:r>
                      <a:br>
                        <a:rPr lang="en-US" dirty="0" smtClean="0"/>
                      </a:br>
                      <a:endParaRPr lang="en-US" dirty="0"/>
                    </a:p>
                  </a:txBody>
                  <a:tcPr/>
                </a:tc>
                <a:tc>
                  <a:txBody>
                    <a:bodyPr/>
                    <a:lstStyle/>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Learn to create laws and rules regarding tobacco and e-cigarette. </a:t>
                      </a:r>
                    </a:p>
                    <a:p>
                      <a:pPr marL="285750" indent="-285750" rtl="0" fontAlgn="base">
                        <a:buFont typeface="Arial" panose="020B0604020202020204" pitchFamily="34" charset="0"/>
                        <a:buChar char="•"/>
                      </a:pPr>
                      <a:r>
                        <a:rPr lang="en-US" sz="1800" b="0" i="0" u="none" strike="noStrike" kern="1200" dirty="0" smtClean="0">
                          <a:solidFill>
                            <a:schemeClr val="dk1"/>
                          </a:solidFill>
                          <a:effectLst/>
                          <a:latin typeface="+mn-lt"/>
                          <a:ea typeface="+mn-ea"/>
                          <a:cs typeface="+mn-cs"/>
                        </a:rPr>
                        <a:t>Learn to communicate policies to governing agencies.</a:t>
                      </a:r>
                    </a:p>
                    <a:p>
                      <a:endParaRPr lang="en-US" dirty="0"/>
                    </a:p>
                  </a:txBody>
                  <a:tcPr/>
                </a:tc>
                <a:extLst>
                  <a:ext uri="{0D108BD9-81ED-4DB2-BD59-A6C34878D82A}">
                    <a16:rowId xmlns:a16="http://schemas.microsoft.com/office/drawing/2014/main" val="4257613722"/>
                  </a:ext>
                </a:extLst>
              </a:tr>
            </a:tbl>
          </a:graphicData>
        </a:graphic>
      </p:graphicFrame>
      <p:sp>
        <p:nvSpPr>
          <p:cNvPr id="4" name="Slide Number Placeholder 3"/>
          <p:cNvSpPr>
            <a:spLocks noGrp="1"/>
          </p:cNvSpPr>
          <p:nvPr>
            <p:ph type="sldNum" sz="quarter" idx="12"/>
          </p:nvPr>
        </p:nvSpPr>
        <p:spPr/>
        <p:txBody>
          <a:bodyPr/>
          <a:lstStyle/>
          <a:p>
            <a:pPr rtl="0"/>
            <a:fld id="{0FF54DE5-C571-48E8-A5BC-B369434E2F44}" type="slidenum">
              <a:rPr lang="en-GB" noProof="0" smtClean="0"/>
              <a:t>13</a:t>
            </a:fld>
            <a:endParaRPr lang="en-GB" noProof="0" dirty="0"/>
          </a:p>
        </p:txBody>
      </p:sp>
    </p:spTree>
    <p:extLst>
      <p:ext uri="{BB962C8B-B14F-4D97-AF65-F5344CB8AC3E}">
        <p14:creationId xmlns:p14="http://schemas.microsoft.com/office/powerpoint/2010/main" val="113806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7194"/>
            <a:ext cx="10396882" cy="1151965"/>
          </a:xfrm>
        </p:spPr>
        <p:txBody>
          <a:bodyPr>
            <a:normAutofit/>
          </a:bodyPr>
          <a:lstStyle/>
          <a:p>
            <a:r>
              <a:rPr lang="en-US" dirty="0"/>
              <a:t>Demonstration of Sample </a:t>
            </a:r>
            <a:r>
              <a:rPr lang="en-US" dirty="0" smtClean="0"/>
              <a:t>activity</a:t>
            </a:r>
            <a:endParaRPr lang="en-US" dirty="0"/>
          </a:p>
        </p:txBody>
      </p:sp>
      <p:pic>
        <p:nvPicPr>
          <p:cNvPr id="4" name="Picture 3"/>
          <p:cNvPicPr>
            <a:picLocks noChangeAspect="1"/>
          </p:cNvPicPr>
          <p:nvPr/>
        </p:nvPicPr>
        <p:blipFill>
          <a:blip r:embed="rId3"/>
          <a:stretch>
            <a:fillRect/>
          </a:stretch>
        </p:blipFill>
        <p:spPr>
          <a:xfrm>
            <a:off x="985373" y="1457475"/>
            <a:ext cx="9797735" cy="4523029"/>
          </a:xfrm>
          <a:prstGeom prst="rect">
            <a:avLst/>
          </a:prstGeom>
        </p:spPr>
      </p:pic>
      <p:sp>
        <p:nvSpPr>
          <p:cNvPr id="5" name="Rectangle 4"/>
          <p:cNvSpPr/>
          <p:nvPr/>
        </p:nvSpPr>
        <p:spPr>
          <a:xfrm>
            <a:off x="1538344" y="3840480"/>
            <a:ext cx="6390042" cy="19686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p:cNvSpPr>
            <a:spLocks noGrp="1"/>
          </p:cNvSpPr>
          <p:nvPr>
            <p:ph type="sldNum" sz="quarter" idx="12"/>
          </p:nvPr>
        </p:nvSpPr>
        <p:spPr/>
        <p:txBody>
          <a:bodyPr/>
          <a:lstStyle/>
          <a:p>
            <a:pPr rtl="0"/>
            <a:fld id="{0FF54DE5-C571-48E8-A5BC-B369434E2F44}" type="slidenum">
              <a:rPr lang="en-GB" noProof="0" smtClean="0"/>
              <a:t>14</a:t>
            </a:fld>
            <a:endParaRPr lang="en-GB" noProof="0" dirty="0"/>
          </a:p>
        </p:txBody>
      </p:sp>
    </p:spTree>
    <p:extLst>
      <p:ext uri="{BB962C8B-B14F-4D97-AF65-F5344CB8AC3E}">
        <p14:creationId xmlns:p14="http://schemas.microsoft.com/office/powerpoint/2010/main" val="211421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215152" y="363070"/>
            <a:ext cx="11651378" cy="4897420"/>
          </a:xfrm>
          <a:prstGeom prst="rect">
            <a:avLst/>
          </a:prstGeom>
        </p:spPr>
      </p:pic>
      <p:sp>
        <p:nvSpPr>
          <p:cNvPr id="6" name="Slide Number Placeholder 5"/>
          <p:cNvSpPr>
            <a:spLocks noGrp="1"/>
          </p:cNvSpPr>
          <p:nvPr>
            <p:ph type="sldNum" sz="quarter" idx="12"/>
          </p:nvPr>
        </p:nvSpPr>
        <p:spPr/>
        <p:txBody>
          <a:bodyPr/>
          <a:lstStyle/>
          <a:p>
            <a:pPr rtl="0"/>
            <a:fld id="{0FF54DE5-C571-48E8-A5BC-B369434E2F44}" type="slidenum">
              <a:rPr lang="en-GB" noProof="0" smtClean="0"/>
              <a:t>15</a:t>
            </a:fld>
            <a:endParaRPr lang="en-GB" noProof="0" dirty="0"/>
          </a:p>
        </p:txBody>
      </p:sp>
    </p:spTree>
    <p:extLst>
      <p:ext uri="{BB962C8B-B14F-4D97-AF65-F5344CB8AC3E}">
        <p14:creationId xmlns:p14="http://schemas.microsoft.com/office/powerpoint/2010/main" val="3855850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95400" y="1522443"/>
            <a:ext cx="10278534" cy="4524315"/>
          </a:xfrm>
          <a:prstGeom prst="rect">
            <a:avLst/>
          </a:prstGeom>
        </p:spPr>
        <p:txBody>
          <a:bodyPr wrap="square">
            <a:spAutoFit/>
          </a:bodyPr>
          <a:lstStyle/>
          <a:p>
            <a:pPr marL="347663" indent="-347663">
              <a:buFont typeface="+mj-lt"/>
              <a:buAutoNum type="arabicPeriod"/>
            </a:pPr>
            <a:r>
              <a:rPr lang="en-US" sz="2400" b="1" dirty="0">
                <a:solidFill>
                  <a:srgbClr val="36394D"/>
                </a:solidFill>
                <a:latin typeface="Bitter"/>
              </a:rPr>
              <a:t>E</a:t>
            </a:r>
            <a:r>
              <a:rPr lang="en-US" sz="2400" b="1" dirty="0" smtClean="0">
                <a:solidFill>
                  <a:srgbClr val="36394D"/>
                </a:solidFill>
                <a:latin typeface="Bitter"/>
              </a:rPr>
              <a:t>xplain</a:t>
            </a:r>
            <a:r>
              <a:rPr lang="en-US" sz="2400" b="1" dirty="0">
                <a:solidFill>
                  <a:srgbClr val="36394D"/>
                </a:solidFill>
                <a:latin typeface="Bitter"/>
              </a:rPr>
              <a:t>:</a:t>
            </a:r>
            <a:r>
              <a:rPr lang="en-US" sz="2400" dirty="0">
                <a:solidFill>
                  <a:srgbClr val="36394D"/>
                </a:solidFill>
                <a:latin typeface="Bitter"/>
              </a:rPr>
              <a:t> E-cigarettes are not harmless and have lots of health and social consequences associated with using them.</a:t>
            </a:r>
          </a:p>
          <a:p>
            <a:pPr marL="347663" indent="-347663">
              <a:buFont typeface="+mj-lt"/>
              <a:buAutoNum type="arabicPeriod"/>
            </a:pPr>
            <a:r>
              <a:rPr lang="en-US" sz="2400" b="1" dirty="0">
                <a:solidFill>
                  <a:srgbClr val="36394D"/>
                </a:solidFill>
                <a:latin typeface="Bitter"/>
              </a:rPr>
              <a:t>Instruct</a:t>
            </a:r>
            <a:r>
              <a:rPr lang="en-US" sz="2400" dirty="0">
                <a:solidFill>
                  <a:srgbClr val="36394D"/>
                </a:solidFill>
                <a:latin typeface="Bitter"/>
              </a:rPr>
              <a:t> students to find a partner and get toe-to-toe with them</a:t>
            </a:r>
          </a:p>
          <a:p>
            <a:pPr marL="685800" indent="-287338">
              <a:buFont typeface="Arial" panose="020B0604020202020204" pitchFamily="34" charset="0"/>
              <a:buChar char="•"/>
            </a:pPr>
            <a:r>
              <a:rPr lang="en-US" sz="2400" dirty="0">
                <a:solidFill>
                  <a:srgbClr val="36394D"/>
                </a:solidFill>
                <a:latin typeface="Bitter"/>
              </a:rPr>
              <a:t>One partner will exchange a </a:t>
            </a:r>
            <a:r>
              <a:rPr lang="en-US" sz="2400" b="1" dirty="0">
                <a:solidFill>
                  <a:srgbClr val="FF0000"/>
                </a:solidFill>
                <a:latin typeface="Bitter"/>
              </a:rPr>
              <a:t>health consequence </a:t>
            </a:r>
            <a:r>
              <a:rPr lang="en-US" sz="2400" dirty="0">
                <a:solidFill>
                  <a:srgbClr val="36394D"/>
                </a:solidFill>
                <a:latin typeface="Bitter"/>
              </a:rPr>
              <a:t>and the other will exchange a </a:t>
            </a:r>
            <a:r>
              <a:rPr lang="en-US" sz="2400" b="1" dirty="0">
                <a:solidFill>
                  <a:srgbClr val="FF0000"/>
                </a:solidFill>
                <a:latin typeface="Bitter"/>
              </a:rPr>
              <a:t>social consequence</a:t>
            </a:r>
          </a:p>
          <a:p>
            <a:pPr marL="685800" indent="-287338">
              <a:buFont typeface="Arial" panose="020B0604020202020204" pitchFamily="34" charset="0"/>
              <a:buChar char="•"/>
            </a:pPr>
            <a:r>
              <a:rPr lang="en-US" sz="2400" dirty="0">
                <a:solidFill>
                  <a:srgbClr val="36394D"/>
                </a:solidFill>
                <a:latin typeface="Bitter"/>
              </a:rPr>
              <a:t>The students will then do the activity listed on the board associated with the consequence</a:t>
            </a:r>
          </a:p>
          <a:p>
            <a:pPr marL="685800" indent="-287338">
              <a:buFont typeface="Arial" panose="020B0604020202020204" pitchFamily="34" charset="0"/>
              <a:buChar char="•"/>
            </a:pPr>
            <a:r>
              <a:rPr lang="en-US" sz="2400" dirty="0">
                <a:solidFill>
                  <a:srgbClr val="36394D"/>
                </a:solidFill>
                <a:latin typeface="Bitter"/>
              </a:rPr>
              <a:t>One you have completed the exchange of consequences and physical activity, you will march in place until </a:t>
            </a:r>
            <a:r>
              <a:rPr lang="en-US" sz="2400" dirty="0" smtClean="0">
                <a:solidFill>
                  <a:srgbClr val="36394D"/>
                </a:solidFill>
                <a:latin typeface="Bitter"/>
              </a:rPr>
              <a:t>I say SWITCH.</a:t>
            </a:r>
            <a:endParaRPr lang="en-US" sz="2400" dirty="0">
              <a:solidFill>
                <a:srgbClr val="36394D"/>
              </a:solidFill>
              <a:latin typeface="Bitter"/>
            </a:endParaRPr>
          </a:p>
          <a:p>
            <a:pPr marL="685800" indent="-287338">
              <a:buFont typeface="Arial" panose="020B0604020202020204" pitchFamily="34" charset="0"/>
              <a:buChar char="•"/>
            </a:pPr>
            <a:r>
              <a:rPr lang="en-US" sz="2400" dirty="0">
                <a:solidFill>
                  <a:srgbClr val="36394D"/>
                </a:solidFill>
                <a:latin typeface="Bitter"/>
              </a:rPr>
              <a:t>When I </a:t>
            </a:r>
            <a:r>
              <a:rPr lang="en-US" sz="2400" dirty="0" smtClean="0">
                <a:solidFill>
                  <a:srgbClr val="36394D"/>
                </a:solidFill>
                <a:latin typeface="Bitter"/>
              </a:rPr>
              <a:t>say SWITCH, </a:t>
            </a:r>
            <a:r>
              <a:rPr lang="en-US" sz="2400" dirty="0">
                <a:solidFill>
                  <a:srgbClr val="36394D"/>
                </a:solidFill>
                <a:latin typeface="Bitter"/>
              </a:rPr>
              <a:t>you will run and get toe-to-toe with a new partner and exchange health and social consequences again. </a:t>
            </a:r>
          </a:p>
          <a:p>
            <a:pPr marL="685800" indent="-287338">
              <a:buFont typeface="Arial" panose="020B0604020202020204" pitchFamily="34" charset="0"/>
              <a:buChar char="•"/>
            </a:pPr>
            <a:r>
              <a:rPr lang="en-US" sz="2400" dirty="0">
                <a:solidFill>
                  <a:srgbClr val="36394D"/>
                </a:solidFill>
                <a:latin typeface="Bitter"/>
              </a:rPr>
              <a:t>We will repeat this activity five times.</a:t>
            </a:r>
            <a:endParaRPr lang="en-US" sz="2400" b="0" i="0" dirty="0">
              <a:solidFill>
                <a:srgbClr val="36394D"/>
              </a:solidFill>
              <a:effectLst/>
              <a:latin typeface="Bitter"/>
            </a:endParaRPr>
          </a:p>
        </p:txBody>
      </p:sp>
      <p:sp>
        <p:nvSpPr>
          <p:cNvPr id="4" name="TextBox 3"/>
          <p:cNvSpPr txBox="1"/>
          <p:nvPr/>
        </p:nvSpPr>
        <p:spPr>
          <a:xfrm>
            <a:off x="1405467" y="567267"/>
            <a:ext cx="9762066" cy="830997"/>
          </a:xfrm>
          <a:prstGeom prst="rect">
            <a:avLst/>
          </a:prstGeom>
          <a:noFill/>
        </p:spPr>
        <p:txBody>
          <a:bodyPr wrap="square" rtlCol="0">
            <a:spAutoFit/>
          </a:bodyPr>
          <a:lstStyle/>
          <a:p>
            <a:pPr algn="ctr"/>
            <a:r>
              <a:rPr lang="en-US" sz="2400" b="1" dirty="0" smtClean="0"/>
              <a:t>Sample Activity for Grades 9 – 12</a:t>
            </a:r>
          </a:p>
          <a:p>
            <a:pPr algn="ctr"/>
            <a:r>
              <a:rPr lang="en-US" sz="2400" b="1" dirty="0" smtClean="0"/>
              <a:t>Negative Consequences of Using E-Cigarettes</a:t>
            </a:r>
            <a:endParaRPr lang="en-US" sz="2400" b="1" dirty="0"/>
          </a:p>
        </p:txBody>
      </p:sp>
      <p:sp>
        <p:nvSpPr>
          <p:cNvPr id="6" name="Slide Number Placeholder 5"/>
          <p:cNvSpPr>
            <a:spLocks noGrp="1"/>
          </p:cNvSpPr>
          <p:nvPr>
            <p:ph type="sldNum" sz="quarter" idx="12"/>
          </p:nvPr>
        </p:nvSpPr>
        <p:spPr/>
        <p:txBody>
          <a:bodyPr/>
          <a:lstStyle/>
          <a:p>
            <a:pPr rtl="0"/>
            <a:fld id="{0FF54DE5-C571-48E8-A5BC-B369434E2F44}" type="slidenum">
              <a:rPr lang="en-GB" noProof="0" smtClean="0"/>
              <a:t>16</a:t>
            </a:fld>
            <a:endParaRPr lang="en-GB" noProof="0" dirty="0"/>
          </a:p>
        </p:txBody>
      </p:sp>
    </p:spTree>
    <p:extLst>
      <p:ext uri="{BB962C8B-B14F-4D97-AF65-F5344CB8AC3E}">
        <p14:creationId xmlns:p14="http://schemas.microsoft.com/office/powerpoint/2010/main" val="409112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Health </a:t>
            </a:r>
            <a:r>
              <a:rPr lang="en-US" b="1" dirty="0" smtClean="0"/>
              <a:t>consequences</a:t>
            </a:r>
            <a:endParaRPr lang="en-US" dirty="0"/>
          </a:p>
        </p:txBody>
      </p:sp>
      <p:sp>
        <p:nvSpPr>
          <p:cNvPr id="3" name="Content Placeholder 2"/>
          <p:cNvSpPr>
            <a:spLocks noGrp="1"/>
          </p:cNvSpPr>
          <p:nvPr>
            <p:ph idx="1"/>
          </p:nvPr>
        </p:nvSpPr>
        <p:spPr/>
        <p:txBody>
          <a:bodyPr>
            <a:normAutofit fontScale="85000" lnSpcReduction="20000"/>
          </a:bodyPr>
          <a:lstStyle/>
          <a:p>
            <a:r>
              <a:rPr lang="en-US" dirty="0"/>
              <a:t>Aerosol </a:t>
            </a:r>
            <a:r>
              <a:rPr lang="en-US" dirty="0" smtClean="0"/>
              <a:t>has </a:t>
            </a:r>
            <a:r>
              <a:rPr lang="en-US" dirty="0"/>
              <a:t>toxic chemicals that can damage the lungs: </a:t>
            </a:r>
            <a:r>
              <a:rPr lang="en-US" b="1" dirty="0"/>
              <a:t>arm pumps (pump both of your arms over your head).</a:t>
            </a:r>
            <a:r>
              <a:rPr lang="en-US" dirty="0"/>
              <a:t> </a:t>
            </a:r>
            <a:endParaRPr lang="en-US" dirty="0" smtClean="0"/>
          </a:p>
          <a:p>
            <a:r>
              <a:rPr lang="en-US" dirty="0" smtClean="0"/>
              <a:t>Hacks </a:t>
            </a:r>
            <a:r>
              <a:rPr lang="en-US" dirty="0"/>
              <a:t>your brain (dopamine reward system, impulse control center): </a:t>
            </a:r>
            <a:r>
              <a:rPr lang="en-US" b="1" dirty="0"/>
              <a:t>high knees</a:t>
            </a:r>
            <a:r>
              <a:rPr lang="en-US" dirty="0"/>
              <a:t> </a:t>
            </a:r>
          </a:p>
          <a:p>
            <a:r>
              <a:rPr lang="en-US" dirty="0"/>
              <a:t>Nicotine causes addiction: </a:t>
            </a:r>
            <a:r>
              <a:rPr lang="en-US" b="1" dirty="0"/>
              <a:t>standing oblique crunches </a:t>
            </a:r>
            <a:r>
              <a:rPr lang="en-US" dirty="0"/>
              <a:t>(stand up with your heels together and your toes pointed outward. Extend one arm straight up above your head and place the other hand on your waist for balance. Bring your elbow and knee together, then return to the starting position)</a:t>
            </a:r>
          </a:p>
          <a:p>
            <a:r>
              <a:rPr lang="en-US" dirty="0"/>
              <a:t>Dry mouth, Vapor tongue, Sore throat, Nose bleed: </a:t>
            </a:r>
            <a:r>
              <a:rPr lang="en-US" b="1" dirty="0"/>
              <a:t>calf raises </a:t>
            </a:r>
            <a:r>
              <a:rPr lang="en-US" dirty="0"/>
              <a:t>(raise heels off the floor, then slowly lower them)</a:t>
            </a:r>
          </a:p>
          <a:p>
            <a:r>
              <a:rPr lang="en-US" dirty="0"/>
              <a:t>Nicotine toxicity: nausea, headache, increased heart rate: </a:t>
            </a:r>
            <a:r>
              <a:rPr lang="en-US" b="1" dirty="0"/>
              <a:t>wall push-ups</a:t>
            </a:r>
            <a:r>
              <a:rPr lang="en-US" dirty="0"/>
              <a:t> </a:t>
            </a:r>
          </a:p>
          <a:p>
            <a:r>
              <a:rPr lang="en-US" dirty="0"/>
              <a:t>Can be fatal for babies (SIDS, stillbirth, low birthweight): </a:t>
            </a:r>
            <a:r>
              <a:rPr lang="en-US" b="1" dirty="0"/>
              <a:t>march in place</a:t>
            </a:r>
          </a:p>
          <a:p>
            <a:r>
              <a:rPr lang="en-US" dirty="0"/>
              <a:t>Batteries explode: </a:t>
            </a:r>
            <a:r>
              <a:rPr lang="en-US" b="1" dirty="0"/>
              <a:t>squats</a:t>
            </a:r>
          </a:p>
          <a:p>
            <a:r>
              <a:rPr lang="en-US" dirty="0"/>
              <a:t>Gateway to combustible tobacco, alcohol and marijuana and other addictive drugs: </a:t>
            </a:r>
            <a:r>
              <a:rPr lang="en-US" b="1" dirty="0"/>
              <a:t>hop in place</a:t>
            </a:r>
          </a:p>
          <a:p>
            <a:r>
              <a:rPr lang="en-US" dirty="0"/>
              <a:t>Ingesting e-liquid can be FATAL:</a:t>
            </a:r>
            <a:r>
              <a:rPr lang="en-US" b="1" dirty="0"/>
              <a:t> jumping jacks</a:t>
            </a:r>
          </a:p>
          <a:p>
            <a:endParaRPr lang="en-US" dirty="0"/>
          </a:p>
        </p:txBody>
      </p:sp>
      <p:sp>
        <p:nvSpPr>
          <p:cNvPr id="6" name="Slide Number Placeholder 5"/>
          <p:cNvSpPr>
            <a:spLocks noGrp="1"/>
          </p:cNvSpPr>
          <p:nvPr>
            <p:ph type="sldNum" sz="quarter" idx="12"/>
          </p:nvPr>
        </p:nvSpPr>
        <p:spPr/>
        <p:txBody>
          <a:bodyPr/>
          <a:lstStyle/>
          <a:p>
            <a:pPr rtl="0"/>
            <a:fld id="{0FF54DE5-C571-48E8-A5BC-B369434E2F44}" type="slidenum">
              <a:rPr lang="en-GB" noProof="0" smtClean="0"/>
              <a:t>17</a:t>
            </a:fld>
            <a:endParaRPr lang="en-GB" noProof="0" dirty="0"/>
          </a:p>
        </p:txBody>
      </p:sp>
    </p:spTree>
    <p:extLst>
      <p:ext uri="{BB962C8B-B14F-4D97-AF65-F5344CB8AC3E}">
        <p14:creationId xmlns:p14="http://schemas.microsoft.com/office/powerpoint/2010/main" val="4188074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Consequences</a:t>
            </a:r>
            <a:endParaRPr lang="en-US" dirty="0"/>
          </a:p>
        </p:txBody>
      </p:sp>
      <p:sp>
        <p:nvSpPr>
          <p:cNvPr id="3" name="Content Placeholder 2"/>
          <p:cNvSpPr>
            <a:spLocks noGrp="1"/>
          </p:cNvSpPr>
          <p:nvPr>
            <p:ph idx="1"/>
          </p:nvPr>
        </p:nvSpPr>
        <p:spPr/>
        <p:txBody>
          <a:bodyPr>
            <a:normAutofit lnSpcReduction="10000"/>
          </a:bodyPr>
          <a:lstStyle/>
          <a:p>
            <a:r>
              <a:rPr lang="en-US" dirty="0"/>
              <a:t>Costs a lot of money, about $50 to get started:  </a:t>
            </a:r>
            <a:r>
              <a:rPr lang="en-US" b="1" dirty="0"/>
              <a:t>jumping jacks</a:t>
            </a:r>
          </a:p>
          <a:p>
            <a:r>
              <a:rPr lang="en-US" dirty="0"/>
              <a:t>Cartridge pods cost $3- $7 (per pod):  </a:t>
            </a:r>
            <a:r>
              <a:rPr lang="en-US" b="1" dirty="0"/>
              <a:t>hop in place</a:t>
            </a:r>
          </a:p>
          <a:p>
            <a:r>
              <a:rPr lang="en-US" dirty="0"/>
              <a:t>Get suspended from sports/school: </a:t>
            </a:r>
            <a:r>
              <a:rPr lang="en-US" b="1" dirty="0"/>
              <a:t>squats</a:t>
            </a:r>
          </a:p>
          <a:p>
            <a:r>
              <a:rPr lang="en-US" dirty="0"/>
              <a:t>Bad role model to younger family members:  </a:t>
            </a:r>
            <a:r>
              <a:rPr lang="en-US" b="1" dirty="0"/>
              <a:t>calf raises </a:t>
            </a:r>
            <a:r>
              <a:rPr lang="en-US" dirty="0"/>
              <a:t>(raise heels off the floor, then slowly lower them)</a:t>
            </a:r>
          </a:p>
          <a:p>
            <a:r>
              <a:rPr lang="en-US" dirty="0"/>
              <a:t>Get in trouble at school or at home: </a:t>
            </a:r>
            <a:r>
              <a:rPr lang="en-US" b="1" dirty="0"/>
              <a:t>march in place</a:t>
            </a:r>
          </a:p>
          <a:p>
            <a:r>
              <a:rPr lang="en-US" dirty="0"/>
              <a:t>Get in trouble with the law (Purchasing or possession is against the law under 18 or 21 depending on state): </a:t>
            </a:r>
            <a:r>
              <a:rPr lang="en-US" b="1" dirty="0"/>
              <a:t>standing oblique crunches </a:t>
            </a:r>
            <a:r>
              <a:rPr lang="en-US" dirty="0"/>
              <a:t>(stand up with your heels together and your toes pointed outward. Extend one arm straight up above your head and place the other hand on your waist for balance. Bring your elbow and knee together, then return to the starting position)</a:t>
            </a:r>
          </a:p>
          <a:p>
            <a:r>
              <a:rPr lang="en-US" dirty="0"/>
              <a:t>Lose the trust of parents: </a:t>
            </a:r>
            <a:r>
              <a:rPr lang="en-US" b="1" dirty="0"/>
              <a:t>arm pumps </a:t>
            </a:r>
            <a:r>
              <a:rPr lang="en-US" dirty="0"/>
              <a:t>(pump both of your arms over your head)</a:t>
            </a:r>
          </a:p>
          <a:p>
            <a:endParaRPr lang="en-US" dirty="0"/>
          </a:p>
        </p:txBody>
      </p:sp>
      <p:sp>
        <p:nvSpPr>
          <p:cNvPr id="6" name="Slide Number Placeholder 5"/>
          <p:cNvSpPr>
            <a:spLocks noGrp="1"/>
          </p:cNvSpPr>
          <p:nvPr>
            <p:ph type="sldNum" sz="quarter" idx="12"/>
          </p:nvPr>
        </p:nvSpPr>
        <p:spPr/>
        <p:txBody>
          <a:bodyPr/>
          <a:lstStyle/>
          <a:p>
            <a:pPr rtl="0"/>
            <a:fld id="{0FF54DE5-C571-48E8-A5BC-B369434E2F44}" type="slidenum">
              <a:rPr lang="en-GB" noProof="0" smtClean="0"/>
              <a:t>18</a:t>
            </a:fld>
            <a:endParaRPr lang="en-GB" noProof="0" dirty="0"/>
          </a:p>
        </p:txBody>
      </p:sp>
    </p:spTree>
    <p:extLst>
      <p:ext uri="{BB962C8B-B14F-4D97-AF65-F5344CB8AC3E}">
        <p14:creationId xmlns:p14="http://schemas.microsoft.com/office/powerpoint/2010/main" val="2657312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6325" y="181887"/>
            <a:ext cx="9896630" cy="932538"/>
          </a:xfrm>
        </p:spPr>
        <p:txBody>
          <a:bodyPr/>
          <a:lstStyle/>
          <a:p>
            <a:pPr algn="ctr"/>
            <a:r>
              <a:rPr lang="en-US" dirty="0"/>
              <a:t>Set up CATCH My Breath Accounts</a:t>
            </a:r>
          </a:p>
        </p:txBody>
      </p:sp>
      <p:sp>
        <p:nvSpPr>
          <p:cNvPr id="5" name="Content Placeholder 4"/>
          <p:cNvSpPr>
            <a:spLocks noGrp="1"/>
          </p:cNvSpPr>
          <p:nvPr>
            <p:ph sz="quarter" idx="13"/>
          </p:nvPr>
        </p:nvSpPr>
        <p:spPr/>
        <p:txBody>
          <a:bodyPr/>
          <a:lstStyle/>
          <a:p>
            <a:r>
              <a:rPr lang="en-US" dirty="0" smtClean="0"/>
              <a:t>Website: </a:t>
            </a:r>
            <a:r>
              <a:rPr lang="en-US" dirty="0">
                <a:hlinkClick r:id="rId2"/>
              </a:rPr>
              <a:t>https://www.catch.org/users/sign_up</a:t>
            </a:r>
            <a:endParaRPr lang="en-US" dirty="0"/>
          </a:p>
        </p:txBody>
      </p:sp>
      <p:pic>
        <p:nvPicPr>
          <p:cNvPr id="4" name="Content Placeholder 3">
            <a:hlinkClick r:id="rId2"/>
          </p:cNvPr>
          <p:cNvPicPr>
            <a:picLocks noGrp="1" noChangeAspect="1"/>
          </p:cNvPicPr>
          <p:nvPr>
            <p:ph idx="4294967295"/>
          </p:nvPr>
        </p:nvPicPr>
        <p:blipFill>
          <a:blip r:embed="rId3"/>
          <a:stretch>
            <a:fillRect/>
          </a:stretch>
        </p:blipFill>
        <p:spPr>
          <a:xfrm>
            <a:off x="6108594" y="1438274"/>
            <a:ext cx="4248256" cy="5419725"/>
          </a:xfrm>
          <a:prstGeom prst="rect">
            <a:avLst/>
          </a:prstGeom>
        </p:spPr>
      </p:pic>
      <p:sp>
        <p:nvSpPr>
          <p:cNvPr id="7" name="Slide Number Placeholder 6"/>
          <p:cNvSpPr>
            <a:spLocks noGrp="1"/>
          </p:cNvSpPr>
          <p:nvPr>
            <p:ph type="sldNum" sz="quarter" idx="12"/>
          </p:nvPr>
        </p:nvSpPr>
        <p:spPr/>
        <p:txBody>
          <a:bodyPr/>
          <a:lstStyle/>
          <a:p>
            <a:fld id="{F6B5B4B9-8F50-4F77-8601-0690855FCA04}" type="slidenum">
              <a:rPr lang="en-US" smtClean="0"/>
              <a:t>19</a:t>
            </a:fld>
            <a:endParaRPr lang="en-US"/>
          </a:p>
        </p:txBody>
      </p:sp>
    </p:spTree>
    <p:extLst>
      <p:ext uri="{BB962C8B-B14F-4D97-AF65-F5344CB8AC3E}">
        <p14:creationId xmlns:p14="http://schemas.microsoft.com/office/powerpoint/2010/main" val="9426418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3043" y="0"/>
            <a:ext cx="12235043" cy="6882212"/>
          </a:xfrm>
          <a:prstGeom prst="rect">
            <a:avLst/>
          </a:prstGeom>
        </p:spPr>
      </p:pic>
      <p:sp>
        <p:nvSpPr>
          <p:cNvPr id="4" name="Oval 3"/>
          <p:cNvSpPr/>
          <p:nvPr/>
        </p:nvSpPr>
        <p:spPr>
          <a:xfrm>
            <a:off x="127000" y="4665133"/>
            <a:ext cx="2565400" cy="660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pPr rtl="0"/>
            <a:fld id="{0FF54DE5-C571-48E8-A5BC-B369434E2F44}" type="slidenum">
              <a:rPr lang="en-GB" noProof="0" smtClean="0"/>
              <a:t>20</a:t>
            </a:fld>
            <a:endParaRPr lang="en-GB" noProof="0" dirty="0"/>
          </a:p>
        </p:txBody>
      </p:sp>
    </p:spTree>
    <p:extLst>
      <p:ext uri="{BB962C8B-B14F-4D97-AF65-F5344CB8AC3E}">
        <p14:creationId xmlns:p14="http://schemas.microsoft.com/office/powerpoint/2010/main" val="555317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Information</a:t>
            </a:r>
            <a:endParaRPr lang="en-US" dirty="0"/>
          </a:p>
        </p:txBody>
      </p:sp>
      <p:sp>
        <p:nvSpPr>
          <p:cNvPr id="3" name="Content Placeholder 2"/>
          <p:cNvSpPr>
            <a:spLocks noGrp="1"/>
          </p:cNvSpPr>
          <p:nvPr>
            <p:ph idx="1"/>
          </p:nvPr>
        </p:nvSpPr>
        <p:spPr/>
        <p:txBody>
          <a:bodyPr>
            <a:normAutofit fontScale="85000" lnSpcReduction="20000"/>
          </a:bodyPr>
          <a:lstStyle/>
          <a:p>
            <a:r>
              <a:rPr lang="en-US" sz="2600" dirty="0" smtClean="0"/>
              <a:t>Letter for parents (allows to opt out of taking pre/post survey)</a:t>
            </a:r>
          </a:p>
          <a:p>
            <a:r>
              <a:rPr lang="en-US" sz="2600" dirty="0" smtClean="0"/>
              <a:t>Pre- </a:t>
            </a:r>
            <a:r>
              <a:rPr lang="en-US" sz="2600" dirty="0"/>
              <a:t>and post-survey will need to be administered to your classrooms (Program Resources → Evaluation Tools) </a:t>
            </a:r>
          </a:p>
          <a:p>
            <a:pPr lvl="1"/>
            <a:r>
              <a:rPr lang="en-US" sz="2600" dirty="0" smtClean="0"/>
              <a:t>Post-survey </a:t>
            </a:r>
            <a:r>
              <a:rPr lang="en-US" sz="2600" dirty="0"/>
              <a:t>should be given </a:t>
            </a:r>
            <a:r>
              <a:rPr lang="en-US" sz="2600" i="1" dirty="0"/>
              <a:t>at least </a:t>
            </a:r>
            <a:r>
              <a:rPr lang="en-US" sz="2600" dirty="0"/>
              <a:t>one week after the last lesson is taught </a:t>
            </a:r>
          </a:p>
          <a:p>
            <a:r>
              <a:rPr lang="en-US" sz="2600" dirty="0" smtClean="0"/>
              <a:t>Teacher </a:t>
            </a:r>
            <a:r>
              <a:rPr lang="en-US" sz="2600" dirty="0"/>
              <a:t>Feedback Survey </a:t>
            </a:r>
          </a:p>
          <a:p>
            <a:r>
              <a:rPr lang="en-US" sz="2600" dirty="0" smtClean="0"/>
              <a:t>Teacher </a:t>
            </a:r>
            <a:r>
              <a:rPr lang="en-US" sz="2600" dirty="0"/>
              <a:t>Reporting Form </a:t>
            </a:r>
          </a:p>
          <a:p>
            <a:r>
              <a:rPr lang="en-US" sz="2600" dirty="0" smtClean="0"/>
              <a:t>Maintain integrity of program by teaching lessons as written.</a:t>
            </a:r>
          </a:p>
          <a:p>
            <a:pPr lvl="1"/>
            <a:r>
              <a:rPr lang="en-US" sz="2200" dirty="0" smtClean="0"/>
              <a:t>If add projects or assignments; do after you administer the final post survey assessment.</a:t>
            </a:r>
          </a:p>
          <a:p>
            <a:r>
              <a:rPr lang="en-US" sz="2600" dirty="0" smtClean="0"/>
              <a:t>Allow our Teaching Interns to teach the lessons as described</a:t>
            </a:r>
          </a:p>
          <a:p>
            <a:r>
              <a:rPr lang="en-US" sz="2600" dirty="0" smtClean="0"/>
              <a:t>Allow our Methods students to assist with the teaching of the lessons. </a:t>
            </a:r>
          </a:p>
        </p:txBody>
      </p:sp>
      <p:sp>
        <p:nvSpPr>
          <p:cNvPr id="6" name="Slide Number Placeholder 5"/>
          <p:cNvSpPr>
            <a:spLocks noGrp="1"/>
          </p:cNvSpPr>
          <p:nvPr>
            <p:ph type="sldNum" sz="quarter" idx="12"/>
          </p:nvPr>
        </p:nvSpPr>
        <p:spPr/>
        <p:txBody>
          <a:bodyPr/>
          <a:lstStyle/>
          <a:p>
            <a:pPr rtl="0"/>
            <a:fld id="{0FF54DE5-C571-48E8-A5BC-B369434E2F44}" type="slidenum">
              <a:rPr lang="en-GB" noProof="0" smtClean="0"/>
              <a:t>21</a:t>
            </a:fld>
            <a:endParaRPr lang="en-GB" noProof="0" dirty="0"/>
          </a:p>
        </p:txBody>
      </p:sp>
    </p:spTree>
    <p:extLst>
      <p:ext uri="{BB962C8B-B14F-4D97-AF65-F5344CB8AC3E}">
        <p14:creationId xmlns:p14="http://schemas.microsoft.com/office/powerpoint/2010/main" val="3357730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3" id="{28320B36-BBB7-4CDC-A7DF-0C767271DDB8}" vid="{44B0FCE5-A4B6-4499-930C-D6114DC71C92}"/>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8CDDBB83-77C1-4099-A0AA-289882E745E2}">
  <ds:schemaRefs>
    <ds:schemaRef ds:uri="http://schemas.microsoft.com/office/2006/documentManagement/type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Title with Picture Layout Academic presentation</Template>
  <TotalTime>0</TotalTime>
  <Words>1034</Words>
  <Application>Microsoft Office PowerPoint</Application>
  <PresentationFormat>Widescreen</PresentationFormat>
  <Paragraphs>169</Paragraphs>
  <Slides>21</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Bitter</vt:lpstr>
      <vt:lpstr>Euphemia</vt:lpstr>
      <vt:lpstr>Plantagenet Cherokee</vt:lpstr>
      <vt:lpstr>Wingdings</vt:lpstr>
      <vt:lpstr>Academic Literature 16x9</vt:lpstr>
      <vt:lpstr> CVS Health Foundation CATCH My Breath  Training    </vt:lpstr>
      <vt:lpstr>Introductions PSU CATCH My Breath Team</vt:lpstr>
      <vt:lpstr>Training Materials </vt:lpstr>
      <vt:lpstr>PRE ASSESSMENT - Knowledge, Attitudes, and Experiences with E-Cigarettes </vt:lpstr>
      <vt:lpstr>Purpose of the CATCH My Breath Program</vt:lpstr>
      <vt:lpstr>CATCH Curriculum Goals</vt:lpstr>
      <vt:lpstr>Intended Outcomes of Curriculum </vt:lpstr>
      <vt:lpstr>Program Structure</vt:lpstr>
      <vt:lpstr>CATCH My Breath </vt:lpstr>
      <vt:lpstr>GRADES 5 – 6 Sequence of Lessons</vt:lpstr>
      <vt:lpstr>Grades 5 – 6, continues</vt:lpstr>
      <vt:lpstr>GRADES 9-12 Sequence of Lessons</vt:lpstr>
      <vt:lpstr>GRADES 9-12, continued</vt:lpstr>
      <vt:lpstr>Demonstration of Sample activity</vt:lpstr>
      <vt:lpstr>PowerPoint Presentation</vt:lpstr>
      <vt:lpstr>PowerPoint Presentation</vt:lpstr>
      <vt:lpstr>Health consequences</vt:lpstr>
      <vt:lpstr>Social Consequences</vt:lpstr>
      <vt:lpstr>Set up CATCH My Breath Accounts</vt:lpstr>
      <vt:lpstr>PowerPoint Presentation</vt:lpstr>
      <vt:lpstr>Other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2020-01-20T16:43:02Z</dcterms:created>
  <dcterms:modified xsi:type="dcterms:W3CDTF">2020-01-26T14:46:17Z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